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5"/>
  </p:notesMasterIdLst>
  <p:handoutMasterIdLst>
    <p:handoutMasterId r:id="rId46"/>
  </p:handoutMasterIdLst>
  <p:sldIdLst>
    <p:sldId id="2145705998" r:id="rId5"/>
    <p:sldId id="423" r:id="rId6"/>
    <p:sldId id="2145705985" r:id="rId7"/>
    <p:sldId id="2145705989" r:id="rId8"/>
    <p:sldId id="605" r:id="rId9"/>
    <p:sldId id="297" r:id="rId10"/>
    <p:sldId id="643" r:id="rId11"/>
    <p:sldId id="899" r:id="rId12"/>
    <p:sldId id="438" r:id="rId13"/>
    <p:sldId id="2145705996" r:id="rId14"/>
    <p:sldId id="267" r:id="rId15"/>
    <p:sldId id="2145705986" r:id="rId16"/>
    <p:sldId id="2145706000" r:id="rId17"/>
    <p:sldId id="559" r:id="rId18"/>
    <p:sldId id="289" r:id="rId19"/>
    <p:sldId id="430" r:id="rId20"/>
    <p:sldId id="2145706001" r:id="rId21"/>
    <p:sldId id="2145705988" r:id="rId22"/>
    <p:sldId id="975" r:id="rId23"/>
    <p:sldId id="392" r:id="rId24"/>
    <p:sldId id="980" r:id="rId25"/>
    <p:sldId id="979" r:id="rId26"/>
    <p:sldId id="631" r:id="rId27"/>
    <p:sldId id="2145705987" r:id="rId28"/>
    <p:sldId id="948" r:id="rId29"/>
    <p:sldId id="951" r:id="rId30"/>
    <p:sldId id="946" r:id="rId31"/>
    <p:sldId id="939" r:id="rId32"/>
    <p:sldId id="940" r:id="rId33"/>
    <p:sldId id="942" r:id="rId34"/>
    <p:sldId id="943" r:id="rId35"/>
    <p:sldId id="941" r:id="rId36"/>
    <p:sldId id="638" r:id="rId37"/>
    <p:sldId id="472" r:id="rId38"/>
    <p:sldId id="533" r:id="rId39"/>
    <p:sldId id="534" r:id="rId40"/>
    <p:sldId id="535" r:id="rId41"/>
    <p:sldId id="553" r:id="rId42"/>
    <p:sldId id="555" r:id="rId43"/>
    <p:sldId id="54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16" userDrawn="1">
          <p15:clr>
            <a:srgbClr val="A4A3A4"/>
          </p15:clr>
        </p15:guide>
        <p15:guide id="2" pos="3840" userDrawn="1">
          <p15:clr>
            <a:srgbClr val="A4A3A4"/>
          </p15:clr>
        </p15:guide>
        <p15:guide id="3" pos="1392" userDrawn="1">
          <p15:clr>
            <a:srgbClr val="A4A3A4"/>
          </p15:clr>
        </p15:guide>
        <p15:guide id="5" pos="1200" userDrawn="1">
          <p15:clr>
            <a:srgbClr val="A4A3A4"/>
          </p15:clr>
        </p15:guide>
        <p15:guide id="6" pos="6384" userDrawn="1">
          <p15:clr>
            <a:srgbClr val="A4A3A4"/>
          </p15:clr>
        </p15:guide>
        <p15:guide id="7" orient="horz" pos="3744" userDrawn="1">
          <p15:clr>
            <a:srgbClr val="A4A3A4"/>
          </p15:clr>
        </p15:guide>
        <p15:guide id="8" orient="horz" pos="86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B7DC"/>
    <a:srgbClr val="04589F"/>
    <a:srgbClr val="30D1FF"/>
    <a:srgbClr val="005B9E"/>
    <a:srgbClr val="00305A"/>
    <a:srgbClr val="0070C0"/>
    <a:srgbClr val="0370FE"/>
    <a:srgbClr val="025B9E"/>
    <a:srgbClr val="97B8DC"/>
    <a:srgbClr val="6E88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horzBarState="maximized">
    <p:restoredLeft sz="5222"/>
    <p:restoredTop sz="97030"/>
  </p:normalViewPr>
  <p:slideViewPr>
    <p:cSldViewPr snapToGrid="0" snapToObjects="1">
      <p:cViewPr varScale="1">
        <p:scale>
          <a:sx n="148" d="100"/>
          <a:sy n="148" d="100"/>
        </p:scale>
        <p:origin x="472" y="192"/>
      </p:cViewPr>
      <p:guideLst>
        <p:guide orient="horz" pos="3216"/>
        <p:guide pos="3840"/>
        <p:guide pos="1392"/>
        <p:guide pos="1200"/>
        <p:guide pos="6384"/>
        <p:guide orient="horz" pos="3744"/>
        <p:guide orient="horz" pos="864"/>
      </p:guideLst>
    </p:cSldViewPr>
  </p:slideViewPr>
  <p:outlineViewPr>
    <p:cViewPr>
      <p:scale>
        <a:sx n="33" d="100"/>
        <a:sy n="33" d="100"/>
      </p:scale>
      <p:origin x="0" y="-103720"/>
    </p:cViewPr>
  </p:outlineViewPr>
  <p:notesTextViewPr>
    <p:cViewPr>
      <p:scale>
        <a:sx n="1" d="1"/>
        <a:sy n="1" d="1"/>
      </p:scale>
      <p:origin x="0" y="0"/>
    </p:cViewPr>
  </p:notesTextViewPr>
  <p:sorterViewPr>
    <p:cViewPr>
      <p:scale>
        <a:sx n="1" d="1"/>
        <a:sy n="1" d="1"/>
      </p:scale>
      <p:origin x="0" y="0"/>
    </p:cViewPr>
  </p:sorter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D39B9D-168E-8C4D-A3D6-73F6C7CF49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C200EF-4BC2-C449-BF80-503A58C2C0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17AFFCC-9DA3-3A4C-8521-FD6F69A17474}" type="datetimeFigureOut">
              <a:rPr lang="en-US" smtClean="0"/>
              <a:t>6/23/22</a:t>
            </a:fld>
            <a:endParaRPr lang="en-US"/>
          </a:p>
        </p:txBody>
      </p:sp>
      <p:sp>
        <p:nvSpPr>
          <p:cNvPr id="4" name="Footer Placeholder 3">
            <a:extLst>
              <a:ext uri="{FF2B5EF4-FFF2-40B4-BE49-F238E27FC236}">
                <a16:creationId xmlns:a16="http://schemas.microsoft.com/office/drawing/2014/main" id="{0CABAAAA-9FC6-574D-968E-DDCB27419FA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20B05FB-0DFE-9041-9083-2630E902E2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7C0BC0-DE64-EE4A-801F-6E0690908F2D}" type="slidenum">
              <a:rPr lang="en-US" smtClean="0"/>
              <a:t>‹#›</a:t>
            </a:fld>
            <a:endParaRPr lang="en-US"/>
          </a:p>
        </p:txBody>
      </p:sp>
    </p:spTree>
    <p:extLst>
      <p:ext uri="{BB962C8B-B14F-4D97-AF65-F5344CB8AC3E}">
        <p14:creationId xmlns:p14="http://schemas.microsoft.com/office/powerpoint/2010/main" val="8459180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E3E59-265C-F647-951E-CCF2602826BF}" type="datetimeFigureOut">
              <a:rPr lang="en-US" smtClean="0"/>
              <a:t>6/23/22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C9E520-80FD-9E4A-A779-E99A2DC8BF42}" type="slidenum">
              <a:rPr lang="en-US" smtClean="0"/>
              <a:t>‹#›</a:t>
            </a:fld>
            <a:endParaRPr lang="en-US"/>
          </a:p>
        </p:txBody>
      </p:sp>
    </p:spTree>
    <p:extLst>
      <p:ext uri="{BB962C8B-B14F-4D97-AF65-F5344CB8AC3E}">
        <p14:creationId xmlns:p14="http://schemas.microsoft.com/office/powerpoint/2010/main" val="1492862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cloudfoundry.org/devguide/services/managing-services.html#unbind"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9AFF35C-135C-614E-BA91-C49BD96A49EE}" type="slidenum">
              <a:rPr lang="en-US" sz="1300" smtClean="0">
                <a:solidFill>
                  <a:prstClr val="black"/>
                </a:solidFill>
                <a:latin typeface="Arial" charset="0"/>
              </a:rPr>
              <a:pPr>
                <a:defRPr/>
              </a:pPr>
              <a:t>1</a:t>
            </a:fld>
            <a:endParaRPr lang="en-US" sz="1300" dirty="0">
              <a:solidFill>
                <a:prstClr val="black"/>
              </a:solidFill>
              <a:latin typeface="Arial" charset="0"/>
            </a:endParaRPr>
          </a:p>
        </p:txBody>
      </p:sp>
    </p:spTree>
    <p:extLst>
      <p:ext uri="{BB962C8B-B14F-4D97-AF65-F5344CB8AC3E}">
        <p14:creationId xmlns:p14="http://schemas.microsoft.com/office/powerpoint/2010/main" val="920105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17</a:t>
            </a:fld>
            <a:endParaRPr lang="en-US"/>
          </a:p>
        </p:txBody>
      </p:sp>
    </p:spTree>
    <p:extLst>
      <p:ext uri="{BB962C8B-B14F-4D97-AF65-F5344CB8AC3E}">
        <p14:creationId xmlns:p14="http://schemas.microsoft.com/office/powerpoint/2010/main" val="406117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txBox="1">
            <a:spLocks noGrp="1"/>
          </p:cNvSpPr>
          <p:nvPr>
            <p:ph type="body" idx="1"/>
          </p:nvPr>
        </p:nvSpPr>
        <p:spPr>
          <a:xfrm>
            <a:off x="914400" y="4343400"/>
            <a:ext cx="5029199" cy="4114800"/>
          </a:xfrm>
          <a:prstGeom prst="rect">
            <a:avLst/>
          </a:prstGeom>
        </p:spPr>
        <p:txBody>
          <a:bodyPr wrap="square" lIns="91425" tIns="91425" rIns="91425" bIns="91425" anchor="t" anchorCtr="0">
            <a:noAutofit/>
          </a:bodyPr>
          <a:lstStyle/>
          <a:p>
            <a:pPr lvl="0">
              <a:spcBef>
                <a:spcPts val="0"/>
              </a:spcBef>
              <a:buNone/>
            </a:pPr>
            <a:endParaRPr/>
          </a:p>
        </p:txBody>
      </p:sp>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7404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Shape 27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799" name="Shape 2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2720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24</a:t>
            </a:fld>
            <a:endParaRPr lang="en-US"/>
          </a:p>
        </p:txBody>
      </p:sp>
    </p:spTree>
    <p:extLst>
      <p:ext uri="{BB962C8B-B14F-4D97-AF65-F5344CB8AC3E}">
        <p14:creationId xmlns:p14="http://schemas.microsoft.com/office/powerpoint/2010/main" val="92640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25</a:t>
            </a:fld>
            <a:endParaRPr lang="en-US"/>
          </a:p>
        </p:txBody>
      </p:sp>
    </p:spTree>
    <p:extLst>
      <p:ext uri="{BB962C8B-B14F-4D97-AF65-F5344CB8AC3E}">
        <p14:creationId xmlns:p14="http://schemas.microsoft.com/office/powerpoint/2010/main" val="2725624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26</a:t>
            </a:fld>
            <a:endParaRPr lang="en-US"/>
          </a:p>
        </p:txBody>
      </p:sp>
    </p:spTree>
    <p:extLst>
      <p:ext uri="{BB962C8B-B14F-4D97-AF65-F5344CB8AC3E}">
        <p14:creationId xmlns:p14="http://schemas.microsoft.com/office/powerpoint/2010/main" val="3211237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27</a:t>
            </a:fld>
            <a:endParaRPr lang="en-US"/>
          </a:p>
        </p:txBody>
      </p:sp>
    </p:spTree>
    <p:extLst>
      <p:ext uri="{BB962C8B-B14F-4D97-AF65-F5344CB8AC3E}">
        <p14:creationId xmlns:p14="http://schemas.microsoft.com/office/powerpoint/2010/main" val="130436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28</a:t>
            </a:fld>
            <a:endParaRPr lang="en-US"/>
          </a:p>
        </p:txBody>
      </p:sp>
    </p:spTree>
    <p:extLst>
      <p:ext uri="{BB962C8B-B14F-4D97-AF65-F5344CB8AC3E}">
        <p14:creationId xmlns:p14="http://schemas.microsoft.com/office/powerpoint/2010/main" val="4010742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29</a:t>
            </a:fld>
            <a:endParaRPr lang="en-US"/>
          </a:p>
        </p:txBody>
      </p:sp>
    </p:spTree>
    <p:extLst>
      <p:ext uri="{BB962C8B-B14F-4D97-AF65-F5344CB8AC3E}">
        <p14:creationId xmlns:p14="http://schemas.microsoft.com/office/powerpoint/2010/main" val="325168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30</a:t>
            </a:fld>
            <a:endParaRPr lang="en-US"/>
          </a:p>
        </p:txBody>
      </p:sp>
    </p:spTree>
    <p:extLst>
      <p:ext uri="{BB962C8B-B14F-4D97-AF65-F5344CB8AC3E}">
        <p14:creationId xmlns:p14="http://schemas.microsoft.com/office/powerpoint/2010/main" val="724688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9AFF35C-135C-614E-BA91-C49BD96A49EE}" type="slidenum">
              <a:rPr lang="en-US" sz="1300" smtClean="0">
                <a:solidFill>
                  <a:prstClr val="black"/>
                </a:solidFill>
                <a:latin typeface="Arial" charset="0"/>
              </a:rPr>
              <a:pPr>
                <a:defRPr/>
              </a:pPr>
              <a:t>5</a:t>
            </a:fld>
            <a:endParaRPr lang="en-US" sz="1300" dirty="0">
              <a:solidFill>
                <a:prstClr val="black"/>
              </a:solidFill>
              <a:latin typeface="Arial" charset="0"/>
            </a:endParaRPr>
          </a:p>
        </p:txBody>
      </p:sp>
    </p:spTree>
    <p:extLst>
      <p:ext uri="{BB962C8B-B14F-4D97-AF65-F5344CB8AC3E}">
        <p14:creationId xmlns:p14="http://schemas.microsoft.com/office/powerpoint/2010/main" val="16233894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31</a:t>
            </a:fld>
            <a:endParaRPr lang="en-US"/>
          </a:p>
        </p:txBody>
      </p:sp>
    </p:spTree>
    <p:extLst>
      <p:ext uri="{BB962C8B-B14F-4D97-AF65-F5344CB8AC3E}">
        <p14:creationId xmlns:p14="http://schemas.microsoft.com/office/powerpoint/2010/main" val="3705722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32</a:t>
            </a:fld>
            <a:endParaRPr lang="en-US"/>
          </a:p>
        </p:txBody>
      </p:sp>
    </p:spTree>
    <p:extLst>
      <p:ext uri="{BB962C8B-B14F-4D97-AF65-F5344CB8AC3E}">
        <p14:creationId xmlns:p14="http://schemas.microsoft.com/office/powerpoint/2010/main" val="2771454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254498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CyberArk and Pivotal are working together to secure Pivotal Cloud Foundry.</a:t>
            </a: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8313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4771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1949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3" name="Shape 123"/>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r>
              <a:rPr lang="en-US" sz="1600" b="0" i="0" u="none" strike="noStrike" cap="none" dirty="0">
                <a:solidFill>
                  <a:schemeClr val="dk1"/>
                </a:solidFill>
                <a:latin typeface="Calibri"/>
                <a:ea typeface="Calibri"/>
                <a:cs typeface="Calibri"/>
                <a:sym typeface="Calibri"/>
              </a:rPr>
              <a:t>Key takeaway: Install the </a:t>
            </a:r>
            <a:r>
              <a:rPr lang="en-US" sz="1600" b="0" i="0" u="none" strike="noStrike" cap="none" dirty="0" err="1">
                <a:solidFill>
                  <a:schemeClr val="dk1"/>
                </a:solidFill>
                <a:latin typeface="Calibri"/>
                <a:ea typeface="Calibri"/>
                <a:cs typeface="Calibri"/>
                <a:sym typeface="Calibri"/>
              </a:rPr>
              <a:t>Conjur</a:t>
            </a:r>
            <a:r>
              <a:rPr lang="en-US" sz="1600" b="0" i="0" u="none" strike="noStrike" cap="none" dirty="0">
                <a:solidFill>
                  <a:schemeClr val="dk1"/>
                </a:solidFill>
                <a:latin typeface="Calibri"/>
                <a:ea typeface="Calibri"/>
                <a:cs typeface="Calibri"/>
                <a:sym typeface="Calibri"/>
              </a:rPr>
              <a:t> service like you would any other PCF service.</a:t>
            </a:r>
            <a:endParaRPr sz="1600" b="0" i="0" u="none" strike="noStrike" cap="none" dirty="0">
              <a:solidFill>
                <a:schemeClr val="dk1"/>
              </a:solidFill>
              <a:latin typeface="Calibri"/>
              <a:ea typeface="Calibri"/>
              <a:cs typeface="Calibri"/>
              <a:sym typeface="Calibri"/>
            </a:endParaRPr>
          </a:p>
        </p:txBody>
      </p:sp>
      <p:sp>
        <p:nvSpPr>
          <p:cNvPr id="124" name="Shape 124"/>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01637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pPr marL="0" marR="0" lvl="0" indent="0" algn="l" rtl="0">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4148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6" name="Shape 116"/>
          <p:cNvSpPr txBox="1">
            <a:spLocks noGrp="1"/>
          </p:cNvSpPr>
          <p:nvPr>
            <p:ph type="body" idx="1"/>
          </p:nvPr>
        </p:nvSpPr>
        <p:spPr>
          <a:xfrm>
            <a:off x="685800" y="4400550"/>
            <a:ext cx="5486400" cy="3600600"/>
          </a:xfrm>
          <a:prstGeom prst="rect">
            <a:avLst/>
          </a:prstGeom>
          <a:noFill/>
          <a:ln>
            <a:noFill/>
          </a:ln>
        </p:spPr>
        <p:txBody>
          <a:bodyPr wrap="square" lIns="91425" tIns="45700" rIns="91425" bIns="45700" anchor="t" anchorCtr="0">
            <a:noAutofit/>
          </a:bodyPr>
          <a:lstStyle/>
          <a:p>
            <a:r>
              <a:rPr lang="en-US" sz="1200" b="0" i="0" kern="1200" dirty="0">
                <a:solidFill>
                  <a:schemeClr val="tx1"/>
                </a:solidFill>
                <a:effectLst/>
                <a:latin typeface="+mn-lt"/>
                <a:ea typeface="+mn-ea"/>
                <a:cs typeface="+mn-cs"/>
              </a:rPr>
              <a:t>The source of a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hostname in PCF (e.g. </a:t>
            </a:r>
            <a:r>
              <a:rPr lang="en-US" sz="1200" b="0" i="0" kern="1200" dirty="0" err="1">
                <a:solidFill>
                  <a:schemeClr val="tx1"/>
                </a:solidFill>
                <a:effectLst/>
                <a:latin typeface="+mn-lt"/>
                <a:ea typeface="+mn-ea"/>
                <a:cs typeface="+mn-cs"/>
              </a:rPr>
              <a:t>pcf</a:t>
            </a:r>
            <a:r>
              <a:rPr lang="en-US" sz="1200" b="0" i="0" kern="1200" dirty="0">
                <a:solidFill>
                  <a:schemeClr val="tx1"/>
                </a:solidFill>
                <a:effectLst/>
                <a:latin typeface="+mn-lt"/>
                <a:ea typeface="+mn-ea"/>
                <a:cs typeface="+mn-cs"/>
              </a:rPr>
              <a:t>/54ddaf3b-1ff6-488e-bdab-655f84b3ffbe) is the binding ID, which is unique to the application's Service Instance's binding to the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Service Broker. The Service Instance and binding ID are created when the application binds to the Service Broker on initial push. The host identity is dynamically created in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using a host factory, with the hostname name as "</a:t>
            </a:r>
            <a:r>
              <a:rPr lang="en-US" sz="1200" b="0" i="0" kern="1200" dirty="0" err="1">
                <a:solidFill>
                  <a:schemeClr val="tx1"/>
                </a:solidFill>
                <a:effectLst/>
                <a:latin typeface="+mn-lt"/>
                <a:ea typeface="+mn-ea"/>
                <a:cs typeface="+mn-cs"/>
              </a:rPr>
              <a:t>pcf</a:t>
            </a:r>
            <a:r>
              <a:rPr lang="en-US" sz="1200" b="0" i="0" kern="1200" dirty="0">
                <a:solidFill>
                  <a:schemeClr val="tx1"/>
                </a:solidFill>
                <a:effectLst/>
                <a:latin typeface="+mn-lt"/>
                <a:ea typeface="+mn-ea"/>
                <a:cs typeface="+mn-cs"/>
              </a:rPr>
              <a:t>/&lt;binding ID&gt;" and an associated API key. Those credentials (hostname &amp; API key) are cached as part of the application's environment in the VCAP_SERVICES environment variable credentials attribute. The binding ID is unique to the push of the app, which may have multiple instances sharing the same Service Instance and using the same hostname/API key for </a:t>
            </a:r>
            <a:r>
              <a:rPr lang="en-US" sz="1200" b="0" i="0" kern="1200" dirty="0" err="1">
                <a:solidFill>
                  <a:schemeClr val="tx1"/>
                </a:solidFill>
                <a:effectLst/>
                <a:latin typeface="+mn-lt"/>
                <a:ea typeface="+mn-ea"/>
                <a:cs typeface="+mn-cs"/>
              </a:rPr>
              <a:t>Conjur</a:t>
            </a:r>
            <a:r>
              <a:rPr lang="en-US" sz="1200" b="0" i="0" kern="1200" dirty="0">
                <a:solidFill>
                  <a:schemeClr val="tx1"/>
                </a:solidFill>
                <a:effectLst/>
                <a:latin typeface="+mn-lt"/>
                <a:ea typeface="+mn-ea"/>
                <a:cs typeface="+mn-cs"/>
              </a:rPr>
              <a:t> authentication (i.e. the application instances all share the same identity). Restarting an app instance or deploying new instances doesn't refresh the binding. That only changes if the app is explicitly unbound from the service instance  and is subsequently re-pushed (see </a:t>
            </a:r>
            <a:r>
              <a:rPr lang="en-US" sz="1200" b="0" i="0" kern="1200" dirty="0">
                <a:solidFill>
                  <a:schemeClr val="tx1"/>
                </a:solidFill>
                <a:effectLst/>
                <a:latin typeface="+mn-lt"/>
                <a:ea typeface="+mn-ea"/>
                <a:cs typeface="+mn-cs"/>
                <a:hlinkClick r:id="rId3"/>
              </a:rPr>
              <a:t>https://docs.cloudfoundry.org/devguide/services/managing-services.html#unbind</a:t>
            </a:r>
            <a:r>
              <a:rPr lang="en-US" sz="1200" b="0" i="0" kern="1200" dirty="0">
                <a:solidFill>
                  <a:schemeClr val="tx1"/>
                </a:solidFill>
                <a:effectLst/>
                <a:latin typeface="+mn-lt"/>
                <a:ea typeface="+mn-ea"/>
                <a:cs typeface="+mn-cs"/>
              </a:rPr>
              <a:t>).</a:t>
            </a:r>
          </a:p>
          <a:p>
            <a:br>
              <a:rPr lang="en-US" sz="1600"/>
            </a:br>
            <a:endParaRPr sz="1600" b="0" i="0" u="none" strike="noStrike" cap="none" dirty="0">
              <a:solidFill>
                <a:schemeClr val="dk1"/>
              </a:solidFill>
              <a:latin typeface="Calibri"/>
              <a:ea typeface="Calibri"/>
              <a:cs typeface="Calibri"/>
              <a:sym typeface="Calibri"/>
            </a:endParaRPr>
          </a:p>
        </p:txBody>
      </p:sp>
      <p:sp>
        <p:nvSpPr>
          <p:cNvPr id="117" name="Shape 117"/>
          <p:cNvSpPr txBox="1">
            <a:spLocks noGrp="1"/>
          </p:cNvSpPr>
          <p:nvPr>
            <p:ph type="sldNum" idx="12"/>
          </p:nvPr>
        </p:nvSpPr>
        <p:spPr>
          <a:xfrm>
            <a:off x="3884613" y="8685213"/>
            <a:ext cx="2971800" cy="458700"/>
          </a:xfrm>
          <a:prstGeom prst="rect">
            <a:avLst/>
          </a:prstGeom>
          <a:noFill/>
          <a:ln>
            <a:noFill/>
          </a:ln>
        </p:spPr>
        <p:txBody>
          <a:bodyPr wrap="square" lIns="91425" tIns="45700" rIns="91425" bIns="45700" anchor="b" anchorCtr="0">
            <a:noAutofit/>
          </a:bodyPr>
          <a:lstStyle/>
          <a:p>
            <a:pPr algn="r"/>
            <a:fld id="{00000000-1234-1234-1234-123412341234}" type="slidenum">
              <a:rPr lang="en-US" sz="1200">
                <a:latin typeface="Calibri"/>
                <a:ea typeface="Calibri"/>
                <a:cs typeface="Calibri"/>
                <a:sym typeface="Calibri"/>
              </a:rPr>
              <a:pPr algn="r"/>
              <a:t>40</a:t>
            </a:fld>
            <a:endParaRPr sz="1200">
              <a:latin typeface="Calibri"/>
              <a:ea typeface="Calibri"/>
              <a:cs typeface="Calibri"/>
              <a:sym typeface="Calibri"/>
            </a:endParaRPr>
          </a:p>
        </p:txBody>
      </p:sp>
    </p:spTree>
    <p:extLst>
      <p:ext uri="{BB962C8B-B14F-4D97-AF65-F5344CB8AC3E}">
        <p14:creationId xmlns:p14="http://schemas.microsoft.com/office/powerpoint/2010/main" val="3884498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7</a:t>
            </a:fld>
            <a:endParaRPr lang="en-US"/>
          </a:p>
        </p:txBody>
      </p:sp>
    </p:spTree>
    <p:extLst>
      <p:ext uri="{BB962C8B-B14F-4D97-AF65-F5344CB8AC3E}">
        <p14:creationId xmlns:p14="http://schemas.microsoft.com/office/powerpoint/2010/main" val="2125968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8</a:t>
            </a:fld>
            <a:endParaRPr lang="en-US"/>
          </a:p>
        </p:txBody>
      </p:sp>
    </p:spTree>
    <p:extLst>
      <p:ext uri="{BB962C8B-B14F-4D97-AF65-F5344CB8AC3E}">
        <p14:creationId xmlns:p14="http://schemas.microsoft.com/office/powerpoint/2010/main" val="28318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Severity: Describes the potential loss or consequence or a mishap.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Exposure: The amount of time, number of cycles, number of people and resources (equipment) involved. </a:t>
            </a:r>
          </a:p>
          <a:p>
            <a:r>
              <a:rPr lang="en-US" dirty="0"/>
              <a:t>Probability: The likelihood that given the Exposure, the projected consequences will occur. Training, situational awareness, morale and attitude change are used to mitigate Probability. </a:t>
            </a:r>
          </a:p>
        </p:txBody>
      </p:sp>
      <p:sp>
        <p:nvSpPr>
          <p:cNvPr id="4" name="Slide Number Placeholder 3"/>
          <p:cNvSpPr>
            <a:spLocks noGrp="1"/>
          </p:cNvSpPr>
          <p:nvPr>
            <p:ph type="sldNum" sz="quarter" idx="5"/>
          </p:nvPr>
        </p:nvSpPr>
        <p:spPr/>
        <p:txBody>
          <a:bodyPr/>
          <a:lstStyle/>
          <a:p>
            <a:fld id="{22C9E520-80FD-9E4A-A779-E99A2DC8BF42}" type="slidenum">
              <a:rPr lang="en-US" smtClean="0"/>
              <a:t>10</a:t>
            </a:fld>
            <a:endParaRPr lang="en-US"/>
          </a:p>
        </p:txBody>
      </p:sp>
    </p:spTree>
    <p:extLst>
      <p:ext uri="{BB962C8B-B14F-4D97-AF65-F5344CB8AC3E}">
        <p14:creationId xmlns:p14="http://schemas.microsoft.com/office/powerpoint/2010/main" val="2488728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9"/>
        <p:cNvGrpSpPr/>
        <p:nvPr/>
      </p:nvGrpSpPr>
      <p:grpSpPr>
        <a:xfrm>
          <a:off x="0" y="0"/>
          <a:ext cx="0" cy="0"/>
          <a:chOff x="0" y="0"/>
          <a:chExt cx="0" cy="0"/>
        </a:xfrm>
      </p:grpSpPr>
      <p:sp>
        <p:nvSpPr>
          <p:cNvPr id="1340" name="Google Shape;1340;ge4a62ae1a3_1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1" name="Google Shape;1341;ge4a62ae1a3_1_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Clr>
                <a:schemeClr val="dk1"/>
              </a:buClr>
              <a:buSzPts val="1200"/>
              <a:buFont typeface="Calibri"/>
              <a:buChar char="-"/>
            </a:pPr>
            <a:r>
              <a:rPr lang="en"/>
              <a:t>There are many graphics that you may find when doing a Google search for devsecops, but this is my favorite, because it really shows the need for security to be involved in the entire process. </a:t>
            </a:r>
            <a:endParaRPr/>
          </a:p>
          <a:p>
            <a:pPr marL="171450" lvl="0" indent="-171450" algn="l" rtl="0">
              <a:lnSpc>
                <a:spcPct val="100000"/>
              </a:lnSpc>
              <a:spcBef>
                <a:spcPts val="0"/>
              </a:spcBef>
              <a:spcAft>
                <a:spcPts val="0"/>
              </a:spcAft>
              <a:buClr>
                <a:schemeClr val="dk1"/>
              </a:buClr>
              <a:buSzPts val="1200"/>
              <a:buFont typeface="Calibri"/>
              <a:buChar char="-"/>
            </a:pPr>
            <a:r>
              <a:rPr lang="en"/>
              <a:t>“Security at Inception”:</a:t>
            </a:r>
            <a:endParaRPr/>
          </a:p>
          <a:p>
            <a:pPr marL="628650" lvl="1" indent="-171450" algn="l" rtl="0">
              <a:lnSpc>
                <a:spcPct val="100000"/>
              </a:lnSpc>
              <a:spcBef>
                <a:spcPts val="0"/>
              </a:spcBef>
              <a:spcAft>
                <a:spcPts val="0"/>
              </a:spcAft>
              <a:buClr>
                <a:schemeClr val="dk1"/>
              </a:buClr>
              <a:buSzPts val="1200"/>
              <a:buFont typeface="Calibri"/>
              <a:buChar char="-"/>
            </a:pPr>
            <a:r>
              <a:rPr lang="en"/>
              <a:t>Will deliver more secure code</a:t>
            </a:r>
            <a:endParaRPr/>
          </a:p>
          <a:p>
            <a:pPr marL="628650" lvl="1" indent="-171450" algn="l" rtl="0">
              <a:lnSpc>
                <a:spcPct val="100000"/>
              </a:lnSpc>
              <a:spcBef>
                <a:spcPts val="0"/>
              </a:spcBef>
              <a:spcAft>
                <a:spcPts val="0"/>
              </a:spcAft>
              <a:buClr>
                <a:schemeClr val="dk1"/>
              </a:buClr>
              <a:buSzPts val="1200"/>
              <a:buFont typeface="Calibri"/>
              <a:buChar char="-"/>
            </a:pPr>
            <a:r>
              <a:rPr lang="en"/>
              <a:t>Reduce the amount of time required to respond to incidents</a:t>
            </a:r>
            <a:endParaRPr/>
          </a:p>
          <a:p>
            <a:pPr marL="628650" lvl="1" indent="-171450" algn="l" rtl="0">
              <a:lnSpc>
                <a:spcPct val="100000"/>
              </a:lnSpc>
              <a:spcBef>
                <a:spcPts val="0"/>
              </a:spcBef>
              <a:spcAft>
                <a:spcPts val="0"/>
              </a:spcAft>
              <a:buClr>
                <a:schemeClr val="dk1"/>
              </a:buClr>
              <a:buSzPts val="1200"/>
              <a:buFont typeface="Calibri"/>
              <a:buChar char="-"/>
            </a:pPr>
            <a:r>
              <a:rPr lang="en"/>
              <a:t>Reduce the amount of time spent refactoring code due to security requirements</a:t>
            </a:r>
            <a:endParaRPr/>
          </a:p>
          <a:p>
            <a:pPr marL="628650" lvl="1" indent="-171450" algn="l" rtl="0">
              <a:lnSpc>
                <a:spcPct val="100000"/>
              </a:lnSpc>
              <a:spcBef>
                <a:spcPts val="0"/>
              </a:spcBef>
              <a:spcAft>
                <a:spcPts val="0"/>
              </a:spcAft>
              <a:buClr>
                <a:schemeClr val="dk1"/>
              </a:buClr>
              <a:buSzPts val="1200"/>
              <a:buFont typeface="Calibri"/>
              <a:buChar char="-"/>
            </a:pPr>
            <a:r>
              <a:rPr lang="en"/>
              <a:t>Reduce or eliminate the amount of time spent pushing new copies of secrets manually to disparate credential stores</a:t>
            </a:r>
            <a:endParaRPr/>
          </a:p>
          <a:p>
            <a:pPr marL="171450" lvl="0" indent="-171450" algn="l" rtl="0">
              <a:lnSpc>
                <a:spcPct val="100000"/>
              </a:lnSpc>
              <a:spcBef>
                <a:spcPts val="0"/>
              </a:spcBef>
              <a:spcAft>
                <a:spcPts val="0"/>
              </a:spcAft>
              <a:buClr>
                <a:schemeClr val="dk1"/>
              </a:buClr>
              <a:buSzPts val="1200"/>
              <a:buFont typeface="Calibri"/>
              <a:buChar char="-"/>
            </a:pPr>
            <a:r>
              <a:rPr lang="en"/>
              <a:t>All of this recovered time can be spent providing more value to your end customers, regardless of if that is the American public, or the Warfighters that you support. </a:t>
            </a:r>
            <a:endParaRPr/>
          </a:p>
          <a:p>
            <a:pPr marL="171450" lvl="0" indent="-95250" algn="l" rtl="0">
              <a:lnSpc>
                <a:spcPct val="100000"/>
              </a:lnSpc>
              <a:spcBef>
                <a:spcPts val="0"/>
              </a:spcBef>
              <a:spcAft>
                <a:spcPts val="0"/>
              </a:spcAft>
              <a:buClr>
                <a:schemeClr val="dk1"/>
              </a:buClr>
              <a:buSzPts val="1200"/>
              <a:buFont typeface="Calibri"/>
              <a:buNone/>
            </a:pPr>
            <a:endParaRPr/>
          </a:p>
          <a:p>
            <a:pPr marL="171450" lvl="0" indent="-171450" algn="l" rtl="0">
              <a:lnSpc>
                <a:spcPct val="100000"/>
              </a:lnSpc>
              <a:spcBef>
                <a:spcPts val="0"/>
              </a:spcBef>
              <a:spcAft>
                <a:spcPts val="0"/>
              </a:spcAft>
              <a:buClr>
                <a:schemeClr val="dk1"/>
              </a:buClr>
              <a:buSzPts val="1200"/>
              <a:buFont typeface="Calibri"/>
              <a:buChar char="-"/>
            </a:pPr>
            <a:r>
              <a:rPr lang="en"/>
              <a:t>DevSecOps takes DevOps one step further, it integrates security into the entire process of DevOps</a:t>
            </a:r>
            <a:endParaRPr/>
          </a:p>
          <a:p>
            <a:pPr marL="171450" lvl="0" indent="-171450" algn="l" rtl="0">
              <a:lnSpc>
                <a:spcPct val="100000"/>
              </a:lnSpc>
              <a:spcBef>
                <a:spcPts val="0"/>
              </a:spcBef>
              <a:spcAft>
                <a:spcPts val="0"/>
              </a:spcAft>
              <a:buClr>
                <a:schemeClr val="dk1"/>
              </a:buClr>
              <a:buSzPts val="1200"/>
              <a:buFont typeface="Calibri"/>
              <a:buChar char="-"/>
            </a:pPr>
            <a:r>
              <a:rPr lang="en"/>
              <a:t>Each of the steps that were described before, building, testing, releasing all require some level of privilege. </a:t>
            </a:r>
            <a:endParaRPr/>
          </a:p>
          <a:p>
            <a:pPr marL="628650" lvl="1" indent="-171450" algn="l" rtl="0">
              <a:lnSpc>
                <a:spcPct val="100000"/>
              </a:lnSpc>
              <a:spcBef>
                <a:spcPts val="0"/>
              </a:spcBef>
              <a:spcAft>
                <a:spcPts val="0"/>
              </a:spcAft>
              <a:buClr>
                <a:schemeClr val="dk1"/>
              </a:buClr>
              <a:buSzPts val="1200"/>
              <a:buFont typeface="Calibri"/>
              <a:buChar char="-"/>
            </a:pPr>
            <a:r>
              <a:rPr lang="en"/>
              <a:t>Your Ansible Playbook requires privilege to:</a:t>
            </a:r>
            <a:endParaRPr/>
          </a:p>
          <a:p>
            <a:pPr marL="1085850" lvl="2" indent="-171450" algn="l" rtl="0">
              <a:lnSpc>
                <a:spcPct val="100000"/>
              </a:lnSpc>
              <a:spcBef>
                <a:spcPts val="0"/>
              </a:spcBef>
              <a:spcAft>
                <a:spcPts val="0"/>
              </a:spcAft>
              <a:buClr>
                <a:schemeClr val="dk1"/>
              </a:buClr>
              <a:buSzPts val="1200"/>
              <a:buFont typeface="Calibri"/>
              <a:buChar char="-"/>
            </a:pPr>
            <a:r>
              <a:rPr lang="en"/>
              <a:t>Update the system</a:t>
            </a:r>
            <a:endParaRPr/>
          </a:p>
          <a:p>
            <a:pPr marL="1085850" lvl="2" indent="-171450" algn="l" rtl="0">
              <a:lnSpc>
                <a:spcPct val="100000"/>
              </a:lnSpc>
              <a:spcBef>
                <a:spcPts val="0"/>
              </a:spcBef>
              <a:spcAft>
                <a:spcPts val="0"/>
              </a:spcAft>
              <a:buClr>
                <a:schemeClr val="dk1"/>
              </a:buClr>
              <a:buSzPts val="1200"/>
              <a:buFont typeface="Calibri"/>
              <a:buChar char="-"/>
            </a:pPr>
            <a:r>
              <a:rPr lang="en"/>
              <a:t>Patch the systems</a:t>
            </a:r>
            <a:endParaRPr/>
          </a:p>
          <a:p>
            <a:pPr marL="1085850" lvl="2" indent="-171450" algn="l" rtl="0">
              <a:lnSpc>
                <a:spcPct val="100000"/>
              </a:lnSpc>
              <a:spcBef>
                <a:spcPts val="0"/>
              </a:spcBef>
              <a:spcAft>
                <a:spcPts val="0"/>
              </a:spcAft>
              <a:buClr>
                <a:schemeClr val="dk1"/>
              </a:buClr>
              <a:buSzPts val="1200"/>
              <a:buFont typeface="Calibri"/>
              <a:buChar char="-"/>
            </a:pPr>
            <a:r>
              <a:rPr lang="en"/>
              <a:t>Copy/release/reinstall code</a:t>
            </a:r>
            <a:endParaRPr/>
          </a:p>
          <a:p>
            <a:pPr marL="1085850" lvl="2" indent="-171450" algn="l" rtl="0">
              <a:lnSpc>
                <a:spcPct val="100000"/>
              </a:lnSpc>
              <a:spcBef>
                <a:spcPts val="0"/>
              </a:spcBef>
              <a:spcAft>
                <a:spcPts val="0"/>
              </a:spcAft>
              <a:buClr>
                <a:schemeClr val="dk1"/>
              </a:buClr>
              <a:buSzPts val="1200"/>
              <a:buFont typeface="Calibri"/>
              <a:buChar char="-"/>
            </a:pPr>
            <a:r>
              <a:rPr lang="en"/>
              <a:t>Build infrastructure</a:t>
            </a:r>
            <a:endParaRPr/>
          </a:p>
          <a:p>
            <a:pPr marL="628650" lvl="1" indent="-171450" algn="l" rtl="0">
              <a:lnSpc>
                <a:spcPct val="100000"/>
              </a:lnSpc>
              <a:spcBef>
                <a:spcPts val="0"/>
              </a:spcBef>
              <a:spcAft>
                <a:spcPts val="0"/>
              </a:spcAft>
              <a:buClr>
                <a:schemeClr val="dk1"/>
              </a:buClr>
              <a:buSzPts val="1200"/>
              <a:buFont typeface="Calibri"/>
              <a:buChar char="-"/>
            </a:pPr>
            <a:r>
              <a:rPr lang="en"/>
              <a:t>Your testing tool requires privilege to:</a:t>
            </a:r>
            <a:endParaRPr/>
          </a:p>
          <a:p>
            <a:pPr marL="1085850" lvl="2" indent="-171450" algn="l" rtl="0">
              <a:lnSpc>
                <a:spcPct val="100000"/>
              </a:lnSpc>
              <a:spcBef>
                <a:spcPts val="0"/>
              </a:spcBef>
              <a:spcAft>
                <a:spcPts val="0"/>
              </a:spcAft>
              <a:buClr>
                <a:schemeClr val="dk1"/>
              </a:buClr>
              <a:buSzPts val="1200"/>
              <a:buFont typeface="Calibri"/>
              <a:buChar char="-"/>
            </a:pPr>
            <a:r>
              <a:rPr lang="en"/>
              <a:t>Login to the test environment</a:t>
            </a:r>
            <a:endParaRPr/>
          </a:p>
          <a:p>
            <a:pPr marL="1085850" lvl="2" indent="-171450" algn="l" rtl="0">
              <a:lnSpc>
                <a:spcPct val="100000"/>
              </a:lnSpc>
              <a:spcBef>
                <a:spcPts val="0"/>
              </a:spcBef>
              <a:spcAft>
                <a:spcPts val="0"/>
              </a:spcAft>
              <a:buClr>
                <a:schemeClr val="dk1"/>
              </a:buClr>
              <a:buSzPts val="1200"/>
              <a:buFont typeface="Calibri"/>
              <a:buChar char="-"/>
            </a:pPr>
            <a:r>
              <a:rPr lang="en"/>
              <a:t>Run tests with the code</a:t>
            </a:r>
            <a:endParaRPr/>
          </a:p>
          <a:p>
            <a:pPr marL="628650" lvl="1" indent="-171450" algn="l" rtl="0">
              <a:lnSpc>
                <a:spcPct val="100000"/>
              </a:lnSpc>
              <a:spcBef>
                <a:spcPts val="0"/>
              </a:spcBef>
              <a:spcAft>
                <a:spcPts val="0"/>
              </a:spcAft>
              <a:buClr>
                <a:schemeClr val="dk1"/>
              </a:buClr>
              <a:buSzPts val="1200"/>
              <a:buFont typeface="Calibri"/>
              <a:buChar char="-"/>
            </a:pPr>
            <a:r>
              <a:rPr lang="en"/>
              <a:t>Your Ci/Build tools require privilege to:</a:t>
            </a:r>
            <a:endParaRPr/>
          </a:p>
          <a:p>
            <a:pPr marL="1085850" lvl="2" indent="-171450" algn="l" rtl="0">
              <a:lnSpc>
                <a:spcPct val="100000"/>
              </a:lnSpc>
              <a:spcBef>
                <a:spcPts val="0"/>
              </a:spcBef>
              <a:spcAft>
                <a:spcPts val="0"/>
              </a:spcAft>
              <a:buClr>
                <a:schemeClr val="dk1"/>
              </a:buClr>
              <a:buSzPts val="1200"/>
              <a:buFont typeface="Calibri"/>
              <a:buChar char="-"/>
            </a:pPr>
            <a:r>
              <a:rPr lang="en"/>
              <a:t>Build the code</a:t>
            </a:r>
            <a:endParaRPr/>
          </a:p>
          <a:p>
            <a:pPr marL="1085850" lvl="2" indent="-171450" algn="l" rtl="0">
              <a:lnSpc>
                <a:spcPct val="100000"/>
              </a:lnSpc>
              <a:spcBef>
                <a:spcPts val="0"/>
              </a:spcBef>
              <a:spcAft>
                <a:spcPts val="0"/>
              </a:spcAft>
              <a:buClr>
                <a:schemeClr val="dk1"/>
              </a:buClr>
              <a:buSzPts val="1200"/>
              <a:buFont typeface="Calibri"/>
              <a:buChar char="-"/>
            </a:pPr>
            <a:r>
              <a:rPr lang="en"/>
              <a:t>Deploy the code</a:t>
            </a:r>
            <a:endParaRPr/>
          </a:p>
          <a:p>
            <a:pPr marL="1085850" lvl="2" indent="-95250" algn="l" rtl="0">
              <a:lnSpc>
                <a:spcPct val="100000"/>
              </a:lnSpc>
              <a:spcBef>
                <a:spcPts val="0"/>
              </a:spcBef>
              <a:spcAft>
                <a:spcPts val="0"/>
              </a:spcAft>
              <a:buClr>
                <a:schemeClr val="dk1"/>
              </a:buClr>
              <a:buSzPts val="1200"/>
              <a:buFont typeface="Calibri"/>
              <a:buNone/>
            </a:pPr>
            <a:endParaRPr/>
          </a:p>
        </p:txBody>
      </p:sp>
      <p:sp>
        <p:nvSpPr>
          <p:cNvPr id="1342" name="Google Shape;1342;ge4a62ae1a3_1_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
              <a:t>11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288707-13C5-0D44-A6CC-0F7089BF747C}" type="slidenum">
              <a:rPr lang="en-US" smtClean="0"/>
              <a:pPr/>
              <a:t>13</a:t>
            </a:fld>
            <a:endParaRPr lang="en-US"/>
          </a:p>
        </p:txBody>
      </p:sp>
    </p:spTree>
    <p:extLst>
      <p:ext uri="{BB962C8B-B14F-4D97-AF65-F5344CB8AC3E}">
        <p14:creationId xmlns:p14="http://schemas.microsoft.com/office/powerpoint/2010/main" val="3944314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288707-13C5-0D44-A6CC-0F7089BF747C}" type="slidenum">
              <a:rPr lang="en-US" smtClean="0"/>
              <a:pPr/>
              <a:t>14</a:t>
            </a:fld>
            <a:endParaRPr lang="en-US"/>
          </a:p>
        </p:txBody>
      </p:sp>
    </p:spTree>
    <p:extLst>
      <p:ext uri="{BB962C8B-B14F-4D97-AF65-F5344CB8AC3E}">
        <p14:creationId xmlns:p14="http://schemas.microsoft.com/office/powerpoint/2010/main" val="3667139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AFF35C-135C-614E-BA91-C49BD96A49EE}" type="slidenum">
              <a:rPr lang="en-US" smtClean="0"/>
              <a:pPr/>
              <a:t>16</a:t>
            </a:fld>
            <a:endParaRPr lang="en-US"/>
          </a:p>
        </p:txBody>
      </p:sp>
    </p:spTree>
    <p:extLst>
      <p:ext uri="{BB962C8B-B14F-4D97-AF65-F5344CB8AC3E}">
        <p14:creationId xmlns:p14="http://schemas.microsoft.com/office/powerpoint/2010/main" val="38894263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10.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10.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603677"/>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615392"/>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2"/>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93048614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3180080"/>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3180080"/>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3180080"/>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3241040"/>
            <a:ext cx="2633472" cy="293624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5119874" cy="1218795"/>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5" name="Text Placeholder 14">
            <a:extLst>
              <a:ext uri="{FF2B5EF4-FFF2-40B4-BE49-F238E27FC236}">
                <a16:creationId xmlns:a16="http://schemas.microsoft.com/office/drawing/2014/main" id="{BA02CCC8-9C24-FD4B-B186-99EE5DD9C3F0}"/>
              </a:ext>
            </a:extLst>
          </p:cNvPr>
          <p:cNvSpPr>
            <a:spLocks noGrp="1"/>
          </p:cNvSpPr>
          <p:nvPr>
            <p:ph type="body" sz="quarter" idx="13" hasCustomPrompt="1"/>
          </p:nvPr>
        </p:nvSpPr>
        <p:spPr>
          <a:xfrm>
            <a:off x="666304" y="2197735"/>
            <a:ext cx="10961688" cy="240450"/>
          </a:xfrm>
        </p:spPr>
        <p:txBody>
          <a:bodyPr lIns="0" tIns="0" rIns="0" bIns="0" anchor="b">
            <a:spAutoFit/>
          </a:bodyPr>
          <a:lstStyle>
            <a:lvl1pPr marL="0" indent="0">
              <a:buFontTx/>
              <a:buNone/>
              <a:defRPr sz="2400" b="0" i="0">
                <a:solidFill>
                  <a:srgbClr val="005B9E"/>
                </a:solidFill>
                <a:latin typeface="Roboto Th" pitchFamily="2" charset="0"/>
                <a:ea typeface="Roboto Th" pitchFamily="2" charset="0"/>
              </a:defRPr>
            </a:lvl1pPr>
          </a:lstStyle>
          <a:p>
            <a:pPr lvl="0"/>
            <a:r>
              <a:rPr lang="en-US"/>
              <a:t>Subhead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2473010"/>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3180080"/>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AC0C9CE-883B-094D-A9DC-36FAF87F0FCF}"/>
              </a:ext>
            </a:extLst>
          </p:cNvPr>
          <p:cNvSpPr>
            <a:spLocks noGrp="1"/>
          </p:cNvSpPr>
          <p:nvPr>
            <p:ph type="body" sz="quarter" idx="18" hasCustomPrompt="1"/>
          </p:nvPr>
        </p:nvSpPr>
        <p:spPr>
          <a:xfrm>
            <a:off x="914400"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3" name="Text Placeholder 5">
            <a:extLst>
              <a:ext uri="{FF2B5EF4-FFF2-40B4-BE49-F238E27FC236}">
                <a16:creationId xmlns:a16="http://schemas.microsoft.com/office/drawing/2014/main" id="{213016DE-9674-604D-9197-63177888FD67}"/>
              </a:ext>
            </a:extLst>
          </p:cNvPr>
          <p:cNvSpPr>
            <a:spLocks noGrp="1"/>
          </p:cNvSpPr>
          <p:nvPr>
            <p:ph type="body" sz="quarter" idx="19"/>
          </p:nvPr>
        </p:nvSpPr>
        <p:spPr>
          <a:xfrm>
            <a:off x="914400"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4" name="Text Placeholder 5">
            <a:extLst>
              <a:ext uri="{FF2B5EF4-FFF2-40B4-BE49-F238E27FC236}">
                <a16:creationId xmlns:a16="http://schemas.microsoft.com/office/drawing/2014/main" id="{418C60DC-D89C-8C48-A065-3B5303B32A97}"/>
              </a:ext>
            </a:extLst>
          </p:cNvPr>
          <p:cNvSpPr>
            <a:spLocks noGrp="1"/>
          </p:cNvSpPr>
          <p:nvPr>
            <p:ph type="body" sz="quarter" idx="20" hasCustomPrompt="1"/>
          </p:nvPr>
        </p:nvSpPr>
        <p:spPr>
          <a:xfrm>
            <a:off x="3645243"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5" name="Text Placeholder 5">
            <a:extLst>
              <a:ext uri="{FF2B5EF4-FFF2-40B4-BE49-F238E27FC236}">
                <a16:creationId xmlns:a16="http://schemas.microsoft.com/office/drawing/2014/main" id="{E6153D9B-C7FC-3D42-AB2C-332B7C5086E2}"/>
              </a:ext>
            </a:extLst>
          </p:cNvPr>
          <p:cNvSpPr>
            <a:spLocks noGrp="1"/>
          </p:cNvSpPr>
          <p:nvPr>
            <p:ph type="body" sz="quarter" idx="21"/>
          </p:nvPr>
        </p:nvSpPr>
        <p:spPr>
          <a:xfrm>
            <a:off x="3645243"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7" name="Text Placeholder 5">
            <a:extLst>
              <a:ext uri="{FF2B5EF4-FFF2-40B4-BE49-F238E27FC236}">
                <a16:creationId xmlns:a16="http://schemas.microsoft.com/office/drawing/2014/main" id="{424E2618-9D49-204D-BF93-2E9182C00AC2}"/>
              </a:ext>
            </a:extLst>
          </p:cNvPr>
          <p:cNvSpPr>
            <a:spLocks noGrp="1"/>
          </p:cNvSpPr>
          <p:nvPr>
            <p:ph type="body" sz="quarter" idx="22" hasCustomPrompt="1"/>
          </p:nvPr>
        </p:nvSpPr>
        <p:spPr>
          <a:xfrm>
            <a:off x="6400800"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28" name="Text Placeholder 5">
            <a:extLst>
              <a:ext uri="{FF2B5EF4-FFF2-40B4-BE49-F238E27FC236}">
                <a16:creationId xmlns:a16="http://schemas.microsoft.com/office/drawing/2014/main" id="{086AA741-3D3E-A64F-A94B-C0CF495DFC7F}"/>
              </a:ext>
            </a:extLst>
          </p:cNvPr>
          <p:cNvSpPr>
            <a:spLocks noGrp="1"/>
          </p:cNvSpPr>
          <p:nvPr>
            <p:ph type="body" sz="quarter" idx="23"/>
          </p:nvPr>
        </p:nvSpPr>
        <p:spPr>
          <a:xfrm>
            <a:off x="6400800"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29" name="Text Placeholder 5">
            <a:extLst>
              <a:ext uri="{FF2B5EF4-FFF2-40B4-BE49-F238E27FC236}">
                <a16:creationId xmlns:a16="http://schemas.microsoft.com/office/drawing/2014/main" id="{9EF5C989-1210-C54D-A073-1E5B1ACC2F8A}"/>
              </a:ext>
            </a:extLst>
          </p:cNvPr>
          <p:cNvSpPr>
            <a:spLocks noGrp="1"/>
          </p:cNvSpPr>
          <p:nvPr>
            <p:ph type="body" sz="quarter" idx="24" hasCustomPrompt="1"/>
          </p:nvPr>
        </p:nvSpPr>
        <p:spPr>
          <a:xfrm>
            <a:off x="9131643" y="34417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0" name="Text Placeholder 5">
            <a:extLst>
              <a:ext uri="{FF2B5EF4-FFF2-40B4-BE49-F238E27FC236}">
                <a16:creationId xmlns:a16="http://schemas.microsoft.com/office/drawing/2014/main" id="{C28F89F0-1527-484B-935B-7CAFB4B7AA60}"/>
              </a:ext>
            </a:extLst>
          </p:cNvPr>
          <p:cNvSpPr>
            <a:spLocks noGrp="1"/>
          </p:cNvSpPr>
          <p:nvPr>
            <p:ph type="body" sz="quarter" idx="25"/>
          </p:nvPr>
        </p:nvSpPr>
        <p:spPr>
          <a:xfrm>
            <a:off x="9131643" y="3733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31" name="Picture 30">
            <a:extLst>
              <a:ext uri="{FF2B5EF4-FFF2-40B4-BE49-F238E27FC236}">
                <a16:creationId xmlns:a16="http://schemas.microsoft.com/office/drawing/2014/main" id="{1B967FB0-9BBE-714D-BEB0-F80F79103D5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78880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A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3906520"/>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3906520"/>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3906520"/>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3967480"/>
            <a:ext cx="2633472" cy="2234530"/>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3906520"/>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3409950"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6162864" y="2377439"/>
            <a:ext cx="2613789"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6" name="Picture Placeholder 13">
            <a:extLst>
              <a:ext uri="{FF2B5EF4-FFF2-40B4-BE49-F238E27FC236}">
                <a16:creationId xmlns:a16="http://schemas.microsoft.com/office/drawing/2014/main" id="{81A7874C-44CB-EF48-880B-F333B412CEEB}"/>
              </a:ext>
            </a:extLst>
          </p:cNvPr>
          <p:cNvSpPr>
            <a:spLocks noGrp="1"/>
          </p:cNvSpPr>
          <p:nvPr>
            <p:ph type="pic" sz="quarter" idx="21"/>
          </p:nvPr>
        </p:nvSpPr>
        <p:spPr>
          <a:xfrm>
            <a:off x="8906064" y="2377439"/>
            <a:ext cx="2633663" cy="142303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400"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400"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3645243"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3645243"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8" name="Text Placeholder 5">
            <a:extLst>
              <a:ext uri="{FF2B5EF4-FFF2-40B4-BE49-F238E27FC236}">
                <a16:creationId xmlns:a16="http://schemas.microsoft.com/office/drawing/2014/main" id="{0BFE6641-31D8-A647-A0BF-9FF9D7B3509A}"/>
              </a:ext>
            </a:extLst>
          </p:cNvPr>
          <p:cNvSpPr>
            <a:spLocks noGrp="1"/>
          </p:cNvSpPr>
          <p:nvPr>
            <p:ph type="body" sz="quarter" idx="26" hasCustomPrompt="1"/>
          </p:nvPr>
        </p:nvSpPr>
        <p:spPr>
          <a:xfrm>
            <a:off x="6400800"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9D702D79-93A5-7949-A423-CFA05ED79122}"/>
              </a:ext>
            </a:extLst>
          </p:cNvPr>
          <p:cNvSpPr>
            <a:spLocks noGrp="1"/>
          </p:cNvSpPr>
          <p:nvPr>
            <p:ph type="body" sz="quarter" idx="27"/>
          </p:nvPr>
        </p:nvSpPr>
        <p:spPr>
          <a:xfrm>
            <a:off x="6400800"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AF849B22-7E57-984F-8964-CC5E709C2556}"/>
              </a:ext>
            </a:extLst>
          </p:cNvPr>
          <p:cNvSpPr>
            <a:spLocks noGrp="1"/>
          </p:cNvSpPr>
          <p:nvPr>
            <p:ph type="body" sz="quarter" idx="28" hasCustomPrompt="1"/>
          </p:nvPr>
        </p:nvSpPr>
        <p:spPr>
          <a:xfrm>
            <a:off x="9131643" y="4191000"/>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C418E60C-0ABB-684D-A725-FB4807616251}"/>
              </a:ext>
            </a:extLst>
          </p:cNvPr>
          <p:cNvSpPr>
            <a:spLocks noGrp="1"/>
          </p:cNvSpPr>
          <p:nvPr>
            <p:ph type="body" sz="quarter" idx="29"/>
          </p:nvPr>
        </p:nvSpPr>
        <p:spPr>
          <a:xfrm>
            <a:off x="9131643" y="4495800"/>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8320231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B_Process/Benefits">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14639988-DA1D-4E46-AB95-8DE81CD634B2}"/>
              </a:ext>
            </a:extLst>
          </p:cNvPr>
          <p:cNvCxnSpPr>
            <a:cxnSpLocks/>
          </p:cNvCxnSpPr>
          <p:nvPr userDrawn="1"/>
        </p:nvCxnSpPr>
        <p:spPr>
          <a:xfrm>
            <a:off x="7939072" y="4397863"/>
            <a:ext cx="3490928"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4302688" y="4397863"/>
            <a:ext cx="3490928"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7939072" y="4458823"/>
            <a:ext cx="3490928" cy="1709928"/>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523CB4B-BF21-7F48-966B-2602FBFC5BAC}"/>
              </a:ext>
            </a:extLst>
          </p:cNvPr>
          <p:cNvSpPr/>
          <p:nvPr userDrawn="1"/>
        </p:nvSpPr>
        <p:spPr>
          <a:xfrm>
            <a:off x="4302688" y="4458823"/>
            <a:ext cx="3490928" cy="1709928"/>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0E05A4-06DD-D640-86B2-E788A1A36953}"/>
              </a:ext>
            </a:extLst>
          </p:cNvPr>
          <p:cNvSpPr/>
          <p:nvPr userDrawn="1"/>
        </p:nvSpPr>
        <p:spPr>
          <a:xfrm>
            <a:off x="666304" y="4458823"/>
            <a:ext cx="3490928" cy="1713377"/>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4397863"/>
            <a:ext cx="3490928"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4302688"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7939072" y="2377439"/>
            <a:ext cx="3490482" cy="1885755"/>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400" y="4682343"/>
            <a:ext cx="29718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400" y="4953000"/>
            <a:ext cx="29718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4572000" y="4682343"/>
            <a:ext cx="29718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4572000" y="4953000"/>
            <a:ext cx="29718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8" name="Text Placeholder 5">
            <a:extLst>
              <a:ext uri="{FF2B5EF4-FFF2-40B4-BE49-F238E27FC236}">
                <a16:creationId xmlns:a16="http://schemas.microsoft.com/office/drawing/2014/main" id="{0BFE6641-31D8-A647-A0BF-9FF9D7B3509A}"/>
              </a:ext>
            </a:extLst>
          </p:cNvPr>
          <p:cNvSpPr>
            <a:spLocks noGrp="1"/>
          </p:cNvSpPr>
          <p:nvPr>
            <p:ph type="body" sz="quarter" idx="26" hasCustomPrompt="1"/>
          </p:nvPr>
        </p:nvSpPr>
        <p:spPr>
          <a:xfrm>
            <a:off x="8153400" y="4682343"/>
            <a:ext cx="30480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9D702D79-93A5-7949-A423-CFA05ED79122}"/>
              </a:ext>
            </a:extLst>
          </p:cNvPr>
          <p:cNvSpPr>
            <a:spLocks noGrp="1"/>
          </p:cNvSpPr>
          <p:nvPr>
            <p:ph type="body" sz="quarter" idx="27"/>
          </p:nvPr>
        </p:nvSpPr>
        <p:spPr>
          <a:xfrm>
            <a:off x="8153400" y="4953000"/>
            <a:ext cx="30480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531964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C_Process/Benefits">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6088546" y="4550263"/>
            <a:ext cx="5265254"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6088546" y="4611224"/>
            <a:ext cx="5264582" cy="156097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0E05A4-06DD-D640-86B2-E788A1A36953}"/>
              </a:ext>
            </a:extLst>
          </p:cNvPr>
          <p:cNvSpPr/>
          <p:nvPr userDrawn="1"/>
        </p:nvSpPr>
        <p:spPr>
          <a:xfrm>
            <a:off x="666304" y="4611224"/>
            <a:ext cx="5264582" cy="156097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6304" y="655985"/>
            <a:ext cx="7995154"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666304" y="1664888"/>
            <a:ext cx="10961688" cy="256480"/>
          </a:xfrm>
        </p:spPr>
        <p:txBody>
          <a:bodyPr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Body copy</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4550263"/>
            <a:ext cx="5264809"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377440"/>
            <a:ext cx="5264136" cy="2042160"/>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6088545" y="2377440"/>
            <a:ext cx="5264581" cy="2042160"/>
          </a:xfrm>
          <a:solidFill>
            <a:schemeClr val="bg1">
              <a:lumMod val="95000"/>
            </a:schemeClr>
          </a:solidFill>
        </p:spPr>
        <p:txBody>
          <a:bodyPr/>
          <a:lstStyle>
            <a:lvl1pPr>
              <a:defRPr b="0" i="0">
                <a:latin typeface="Roboto Th" pitchFamily="2" charset="0"/>
                <a:ea typeface="Roboto Th" pitchFamily="2" charset="0"/>
              </a:defRPr>
            </a:lvl1pPr>
          </a:lstStyle>
          <a:p>
            <a:endParaRPr lang="en-US"/>
          </a:p>
        </p:txBody>
      </p:sp>
      <p:sp>
        <p:nvSpPr>
          <p:cNvPr id="34" name="Text Placeholder 5">
            <a:extLst>
              <a:ext uri="{FF2B5EF4-FFF2-40B4-BE49-F238E27FC236}">
                <a16:creationId xmlns:a16="http://schemas.microsoft.com/office/drawing/2014/main" id="{AC9C421B-9F63-414B-8884-024328CA684D}"/>
              </a:ext>
            </a:extLst>
          </p:cNvPr>
          <p:cNvSpPr>
            <a:spLocks noGrp="1"/>
          </p:cNvSpPr>
          <p:nvPr>
            <p:ph type="body" sz="quarter" idx="22" hasCustomPrompt="1"/>
          </p:nvPr>
        </p:nvSpPr>
        <p:spPr>
          <a:xfrm>
            <a:off x="914399" y="4834742"/>
            <a:ext cx="4718167"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5" name="Text Placeholder 5">
            <a:extLst>
              <a:ext uri="{FF2B5EF4-FFF2-40B4-BE49-F238E27FC236}">
                <a16:creationId xmlns:a16="http://schemas.microsoft.com/office/drawing/2014/main" id="{B71A7A18-7668-DB4B-99A3-6A3751FDFFCC}"/>
              </a:ext>
            </a:extLst>
          </p:cNvPr>
          <p:cNvSpPr>
            <a:spLocks noGrp="1"/>
          </p:cNvSpPr>
          <p:nvPr>
            <p:ph type="body" sz="quarter" idx="23"/>
          </p:nvPr>
        </p:nvSpPr>
        <p:spPr>
          <a:xfrm>
            <a:off x="914399" y="5128816"/>
            <a:ext cx="4718167"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36" name="Text Placeholder 5">
            <a:extLst>
              <a:ext uri="{FF2B5EF4-FFF2-40B4-BE49-F238E27FC236}">
                <a16:creationId xmlns:a16="http://schemas.microsoft.com/office/drawing/2014/main" id="{962B6D98-BFC1-5247-A62D-FBED4CC3A6B5}"/>
              </a:ext>
            </a:extLst>
          </p:cNvPr>
          <p:cNvSpPr>
            <a:spLocks noGrp="1"/>
          </p:cNvSpPr>
          <p:nvPr>
            <p:ph type="body" sz="quarter" idx="24" hasCustomPrompt="1"/>
          </p:nvPr>
        </p:nvSpPr>
        <p:spPr>
          <a:xfrm>
            <a:off x="6357857" y="4834743"/>
            <a:ext cx="4674321"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7" name="Text Placeholder 5">
            <a:extLst>
              <a:ext uri="{FF2B5EF4-FFF2-40B4-BE49-F238E27FC236}">
                <a16:creationId xmlns:a16="http://schemas.microsoft.com/office/drawing/2014/main" id="{6E8DC5B5-4B26-9645-BBC8-7513D82D650D}"/>
              </a:ext>
            </a:extLst>
          </p:cNvPr>
          <p:cNvSpPr>
            <a:spLocks noGrp="1"/>
          </p:cNvSpPr>
          <p:nvPr>
            <p:ph type="body" sz="quarter" idx="25"/>
          </p:nvPr>
        </p:nvSpPr>
        <p:spPr>
          <a:xfrm>
            <a:off x="6357857" y="5128816"/>
            <a:ext cx="4674321"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2" name="Picture 41">
            <a:extLst>
              <a:ext uri="{FF2B5EF4-FFF2-40B4-BE49-F238E27FC236}">
                <a16:creationId xmlns:a16="http://schemas.microsoft.com/office/drawing/2014/main" id="{E922E1FE-5B51-D943-8629-8228F3411858}"/>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686584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A_Process/Benefit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5A7B4A-74FA-4547-8F72-2807ED0F580C}"/>
              </a:ext>
            </a:extLst>
          </p:cNvPr>
          <p:cNvSpPr/>
          <p:nvPr userDrawn="1"/>
        </p:nvSpPr>
        <p:spPr>
          <a:xfrm>
            <a:off x="890606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4ADEE0F2-4051-9945-9C9A-2129940503CE}"/>
              </a:ext>
            </a:extLst>
          </p:cNvPr>
          <p:cNvCxnSpPr/>
          <p:nvPr userDrawn="1"/>
        </p:nvCxnSpPr>
        <p:spPr>
          <a:xfrm>
            <a:off x="8906064" y="2169848"/>
            <a:ext cx="2635696" cy="0"/>
          </a:xfrm>
          <a:prstGeom prst="line">
            <a:avLst/>
          </a:prstGeom>
          <a:ln w="63500">
            <a:solidFill>
              <a:srgbClr val="036CDA"/>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CED940C-B244-C14C-8868-376705823B47}"/>
              </a:ext>
            </a:extLst>
          </p:cNvPr>
          <p:cNvSpPr/>
          <p:nvPr userDrawn="1"/>
        </p:nvSpPr>
        <p:spPr>
          <a:xfrm>
            <a:off x="61527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4639988-DA1D-4E46-AB95-8DE81CD634B2}"/>
              </a:ext>
            </a:extLst>
          </p:cNvPr>
          <p:cNvCxnSpPr/>
          <p:nvPr userDrawn="1"/>
        </p:nvCxnSpPr>
        <p:spPr>
          <a:xfrm>
            <a:off x="6152704" y="2169848"/>
            <a:ext cx="2635696"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523CB4B-BF21-7F48-966B-2602FBFC5BAC}"/>
              </a:ext>
            </a:extLst>
          </p:cNvPr>
          <p:cNvSpPr/>
          <p:nvPr userDrawn="1"/>
        </p:nvSpPr>
        <p:spPr>
          <a:xfrm>
            <a:off x="34095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5195D93-330B-FA4D-9E1B-8DC2260DE8C2}"/>
              </a:ext>
            </a:extLst>
          </p:cNvPr>
          <p:cNvCxnSpPr/>
          <p:nvPr userDrawn="1"/>
        </p:nvCxnSpPr>
        <p:spPr>
          <a:xfrm>
            <a:off x="3409504" y="2169848"/>
            <a:ext cx="2635696"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60E05A4-06DD-D640-86B2-E788A1A36953}"/>
              </a:ext>
            </a:extLst>
          </p:cNvPr>
          <p:cNvSpPr/>
          <p:nvPr userDrawn="1"/>
        </p:nvSpPr>
        <p:spPr>
          <a:xfrm>
            <a:off x="666304" y="2230808"/>
            <a:ext cx="2633472" cy="4013732"/>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p:nvPr userDrawn="1"/>
        </p:nvCxnSpPr>
        <p:spPr>
          <a:xfrm>
            <a:off x="666304" y="2169848"/>
            <a:ext cx="263569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3409950"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6162864" y="2230808"/>
            <a:ext cx="2613789" cy="1497911"/>
          </a:xfrm>
          <a:noFill/>
        </p:spPr>
        <p:txBody>
          <a:bodyPr/>
          <a:lstStyle>
            <a:lvl1pPr>
              <a:defRPr b="0" i="0">
                <a:latin typeface="Roboto Th" pitchFamily="2" charset="0"/>
                <a:ea typeface="Roboto Th" pitchFamily="2" charset="0"/>
              </a:defRPr>
            </a:lvl1pPr>
          </a:lstStyle>
          <a:p>
            <a:endParaRPr lang="en-US"/>
          </a:p>
        </p:txBody>
      </p:sp>
      <p:sp>
        <p:nvSpPr>
          <p:cNvPr id="26" name="Picture Placeholder 13">
            <a:extLst>
              <a:ext uri="{FF2B5EF4-FFF2-40B4-BE49-F238E27FC236}">
                <a16:creationId xmlns:a16="http://schemas.microsoft.com/office/drawing/2014/main" id="{81A7874C-44CB-EF48-880B-F333B412CEEB}"/>
              </a:ext>
            </a:extLst>
          </p:cNvPr>
          <p:cNvSpPr>
            <a:spLocks noGrp="1"/>
          </p:cNvSpPr>
          <p:nvPr>
            <p:ph type="pic" sz="quarter" idx="21"/>
          </p:nvPr>
        </p:nvSpPr>
        <p:spPr>
          <a:xfrm>
            <a:off x="8906064" y="2230808"/>
            <a:ext cx="2633663" cy="1497911"/>
          </a:xfrm>
          <a:noFill/>
        </p:spPr>
        <p:txBody>
          <a:bodyPr/>
          <a:lstStyle>
            <a:lvl1pPr>
              <a:defRPr b="0" i="0">
                <a:latin typeface="Roboto Th" pitchFamily="2" charset="0"/>
                <a:ea typeface="Roboto Th" pitchFamily="2" charset="0"/>
              </a:defRPr>
            </a:lvl1pPr>
          </a:lstStyle>
          <a:p>
            <a:endParaRPr lang="en-US"/>
          </a:p>
        </p:txBody>
      </p: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400"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400"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3645243"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3645243"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2" name="Text Placeholder 5">
            <a:extLst>
              <a:ext uri="{FF2B5EF4-FFF2-40B4-BE49-F238E27FC236}">
                <a16:creationId xmlns:a16="http://schemas.microsoft.com/office/drawing/2014/main" id="{8BDA7E28-4F7E-4241-8999-A9FDC41F74B6}"/>
              </a:ext>
            </a:extLst>
          </p:cNvPr>
          <p:cNvSpPr>
            <a:spLocks noGrp="1"/>
          </p:cNvSpPr>
          <p:nvPr>
            <p:ph type="body" sz="quarter" idx="26" hasCustomPrompt="1"/>
          </p:nvPr>
        </p:nvSpPr>
        <p:spPr>
          <a:xfrm>
            <a:off x="6400800"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3" name="Text Placeholder 5">
            <a:extLst>
              <a:ext uri="{FF2B5EF4-FFF2-40B4-BE49-F238E27FC236}">
                <a16:creationId xmlns:a16="http://schemas.microsoft.com/office/drawing/2014/main" id="{6872DEC2-7AB1-F545-9DBB-C041DE45DCFD}"/>
              </a:ext>
            </a:extLst>
          </p:cNvPr>
          <p:cNvSpPr>
            <a:spLocks noGrp="1"/>
          </p:cNvSpPr>
          <p:nvPr>
            <p:ph type="body" sz="quarter" idx="27"/>
          </p:nvPr>
        </p:nvSpPr>
        <p:spPr>
          <a:xfrm>
            <a:off x="6400800"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4" name="Text Placeholder 5">
            <a:extLst>
              <a:ext uri="{FF2B5EF4-FFF2-40B4-BE49-F238E27FC236}">
                <a16:creationId xmlns:a16="http://schemas.microsoft.com/office/drawing/2014/main" id="{89199AF9-7C6B-3A48-9D7E-F1F3A20299AB}"/>
              </a:ext>
            </a:extLst>
          </p:cNvPr>
          <p:cNvSpPr>
            <a:spLocks noGrp="1"/>
          </p:cNvSpPr>
          <p:nvPr>
            <p:ph type="body" sz="quarter" idx="28" hasCustomPrompt="1"/>
          </p:nvPr>
        </p:nvSpPr>
        <p:spPr>
          <a:xfrm>
            <a:off x="9131643" y="3995941"/>
            <a:ext cx="2133600" cy="22121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5" name="Text Placeholder 5">
            <a:extLst>
              <a:ext uri="{FF2B5EF4-FFF2-40B4-BE49-F238E27FC236}">
                <a16:creationId xmlns:a16="http://schemas.microsoft.com/office/drawing/2014/main" id="{65D7A4FC-2385-1C4F-9681-BFD423946EE5}"/>
              </a:ext>
            </a:extLst>
          </p:cNvPr>
          <p:cNvSpPr>
            <a:spLocks noGrp="1"/>
          </p:cNvSpPr>
          <p:nvPr>
            <p:ph type="body" sz="quarter" idx="29"/>
          </p:nvPr>
        </p:nvSpPr>
        <p:spPr>
          <a:xfrm>
            <a:off x="9131643" y="4317216"/>
            <a:ext cx="2133600" cy="205184"/>
          </a:xfrm>
        </p:spPr>
        <p:txBody>
          <a:bodyPr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31642601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B_Process/Benefits">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96E5854-B95A-0946-94DC-29FA749CD04E}"/>
              </a:ext>
            </a:extLst>
          </p:cNvPr>
          <p:cNvSpPr/>
          <p:nvPr userDrawn="1"/>
        </p:nvSpPr>
        <p:spPr>
          <a:xfrm>
            <a:off x="7939072"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2345C96-F0CA-C44C-8DEE-85F9777F667A}"/>
              </a:ext>
            </a:extLst>
          </p:cNvPr>
          <p:cNvSpPr/>
          <p:nvPr userDrawn="1"/>
        </p:nvSpPr>
        <p:spPr>
          <a:xfrm>
            <a:off x="4302688"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F00959-1286-0A41-A6F2-12904F192476}"/>
              </a:ext>
            </a:extLst>
          </p:cNvPr>
          <p:cNvSpPr/>
          <p:nvPr userDrawn="1"/>
        </p:nvSpPr>
        <p:spPr>
          <a:xfrm>
            <a:off x="666304" y="2245114"/>
            <a:ext cx="3493008"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31528"/>
            <a:ext cx="3490482" cy="1946715"/>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4302688" y="2231528"/>
            <a:ext cx="3490928" cy="1946715"/>
          </a:xfrm>
          <a:noFill/>
        </p:spPr>
        <p:txBody>
          <a:bodyPr/>
          <a:lstStyle>
            <a:lvl1pPr>
              <a:defRPr b="0" i="0">
                <a:latin typeface="Roboto Th" pitchFamily="2" charset="0"/>
                <a:ea typeface="Roboto Th" pitchFamily="2" charset="0"/>
              </a:defRPr>
            </a:lvl1pPr>
          </a:lstStyle>
          <a:p>
            <a:endParaRPr lang="en-US"/>
          </a:p>
        </p:txBody>
      </p:sp>
      <p:sp>
        <p:nvSpPr>
          <p:cNvPr id="25" name="Picture Placeholder 13">
            <a:extLst>
              <a:ext uri="{FF2B5EF4-FFF2-40B4-BE49-F238E27FC236}">
                <a16:creationId xmlns:a16="http://schemas.microsoft.com/office/drawing/2014/main" id="{E930C279-A4EF-384B-90ED-2790F6E7AE72}"/>
              </a:ext>
            </a:extLst>
          </p:cNvPr>
          <p:cNvSpPr>
            <a:spLocks noGrp="1"/>
          </p:cNvSpPr>
          <p:nvPr>
            <p:ph type="pic" sz="quarter" idx="20"/>
          </p:nvPr>
        </p:nvSpPr>
        <p:spPr>
          <a:xfrm>
            <a:off x="7939072" y="2231528"/>
            <a:ext cx="3490928" cy="1946715"/>
          </a:xfrm>
          <a:noFill/>
        </p:spPr>
        <p:txBody>
          <a:bodyPr/>
          <a:lstStyle>
            <a:lvl1pPr>
              <a:defRPr b="0" i="0">
                <a:latin typeface="Roboto Th" pitchFamily="2" charset="0"/>
                <a:ea typeface="Roboto Th" pitchFamily="2" charset="0"/>
              </a:defRPr>
            </a:lvl1pPr>
          </a:lstStyle>
          <a:p>
            <a:endParaRPr lang="en-US"/>
          </a:p>
        </p:txBody>
      </p:sp>
      <p:cxnSp>
        <p:nvCxnSpPr>
          <p:cNvPr id="20" name="Straight Connector 19">
            <a:extLst>
              <a:ext uri="{FF2B5EF4-FFF2-40B4-BE49-F238E27FC236}">
                <a16:creationId xmlns:a16="http://schemas.microsoft.com/office/drawing/2014/main" id="{14639988-DA1D-4E46-AB95-8DE81CD634B2}"/>
              </a:ext>
            </a:extLst>
          </p:cNvPr>
          <p:cNvCxnSpPr>
            <a:cxnSpLocks/>
          </p:cNvCxnSpPr>
          <p:nvPr userDrawn="1"/>
        </p:nvCxnSpPr>
        <p:spPr>
          <a:xfrm>
            <a:off x="7928912" y="2169848"/>
            <a:ext cx="3520187" cy="0"/>
          </a:xfrm>
          <a:prstGeom prst="line">
            <a:avLst/>
          </a:prstGeom>
          <a:ln w="63500">
            <a:solidFill>
              <a:srgbClr val="0372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a:off x="4302242" y="2169848"/>
            <a:ext cx="3493623" cy="0"/>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2169848"/>
            <a:ext cx="3493176"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400" y="4371027"/>
            <a:ext cx="2895600"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400" y="4648200"/>
            <a:ext cx="2895600"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4537980" y="4371027"/>
            <a:ext cx="2985992"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4537980" y="4648200"/>
            <a:ext cx="2985992"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2" name="Text Placeholder 5">
            <a:extLst>
              <a:ext uri="{FF2B5EF4-FFF2-40B4-BE49-F238E27FC236}">
                <a16:creationId xmlns:a16="http://schemas.microsoft.com/office/drawing/2014/main" id="{8BDA7E28-4F7E-4241-8999-A9FDC41F74B6}"/>
              </a:ext>
            </a:extLst>
          </p:cNvPr>
          <p:cNvSpPr>
            <a:spLocks noGrp="1"/>
          </p:cNvSpPr>
          <p:nvPr>
            <p:ph type="body" sz="quarter" idx="26" hasCustomPrompt="1"/>
          </p:nvPr>
        </p:nvSpPr>
        <p:spPr>
          <a:xfrm>
            <a:off x="8177008" y="4371027"/>
            <a:ext cx="2948192"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3" name="Text Placeholder 5">
            <a:extLst>
              <a:ext uri="{FF2B5EF4-FFF2-40B4-BE49-F238E27FC236}">
                <a16:creationId xmlns:a16="http://schemas.microsoft.com/office/drawing/2014/main" id="{6872DEC2-7AB1-F545-9DBB-C041DE45DCFD}"/>
              </a:ext>
            </a:extLst>
          </p:cNvPr>
          <p:cNvSpPr>
            <a:spLocks noGrp="1"/>
          </p:cNvSpPr>
          <p:nvPr>
            <p:ph type="body" sz="quarter" idx="27"/>
          </p:nvPr>
        </p:nvSpPr>
        <p:spPr>
          <a:xfrm>
            <a:off x="8177008" y="4648200"/>
            <a:ext cx="2948192"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897457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C_Process/Benefits">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2345C96-F0CA-C44C-8DEE-85F9777F667A}"/>
              </a:ext>
            </a:extLst>
          </p:cNvPr>
          <p:cNvSpPr/>
          <p:nvPr userDrawn="1"/>
        </p:nvSpPr>
        <p:spPr>
          <a:xfrm>
            <a:off x="6120714" y="2245114"/>
            <a:ext cx="5263690"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0F00959-1286-0A41-A6F2-12904F192476}"/>
              </a:ext>
            </a:extLst>
          </p:cNvPr>
          <p:cNvSpPr/>
          <p:nvPr userDrawn="1"/>
        </p:nvSpPr>
        <p:spPr>
          <a:xfrm>
            <a:off x="666303" y="2245114"/>
            <a:ext cx="5264809" cy="4014216"/>
          </a:xfrm>
          <a:prstGeom prst="rect">
            <a:avLst/>
          </a:prstGeom>
          <a:solidFill>
            <a:srgbClr val="EE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icture Placeholder 13">
            <a:extLst>
              <a:ext uri="{FF2B5EF4-FFF2-40B4-BE49-F238E27FC236}">
                <a16:creationId xmlns:a16="http://schemas.microsoft.com/office/drawing/2014/main" id="{451AB6C6-CE4A-A149-BF61-8BB50E67DC5B}"/>
              </a:ext>
            </a:extLst>
          </p:cNvPr>
          <p:cNvSpPr>
            <a:spLocks noGrp="1"/>
          </p:cNvSpPr>
          <p:nvPr>
            <p:ph type="pic" sz="quarter" idx="18"/>
          </p:nvPr>
        </p:nvSpPr>
        <p:spPr>
          <a:xfrm>
            <a:off x="666750" y="2244285"/>
            <a:ext cx="5264136" cy="1946715"/>
          </a:xfrm>
          <a:noFill/>
        </p:spPr>
        <p:txBody>
          <a:bodyPr/>
          <a:lstStyle>
            <a:lvl1pPr>
              <a:defRPr b="0" i="0">
                <a:latin typeface="Roboto Th" pitchFamily="2" charset="0"/>
                <a:ea typeface="Roboto Th" pitchFamily="2" charset="0"/>
              </a:defRPr>
            </a:lvl1pPr>
          </a:lstStyle>
          <a:p>
            <a:endParaRPr lang="en-US"/>
          </a:p>
        </p:txBody>
      </p:sp>
      <p:sp>
        <p:nvSpPr>
          <p:cNvPr id="23" name="Picture Placeholder 13">
            <a:extLst>
              <a:ext uri="{FF2B5EF4-FFF2-40B4-BE49-F238E27FC236}">
                <a16:creationId xmlns:a16="http://schemas.microsoft.com/office/drawing/2014/main" id="{11AADBF9-D638-8F4F-ACAC-DD5871798376}"/>
              </a:ext>
            </a:extLst>
          </p:cNvPr>
          <p:cNvSpPr>
            <a:spLocks noGrp="1"/>
          </p:cNvSpPr>
          <p:nvPr>
            <p:ph type="pic" sz="quarter" idx="19"/>
          </p:nvPr>
        </p:nvSpPr>
        <p:spPr>
          <a:xfrm>
            <a:off x="6120714" y="2244285"/>
            <a:ext cx="5263690" cy="1946715"/>
          </a:xfrm>
          <a:noFill/>
        </p:spPr>
        <p:txBody>
          <a:bodyPr/>
          <a:lstStyle>
            <a:lvl1pPr>
              <a:defRPr b="0" i="0">
                <a:latin typeface="Roboto Th" pitchFamily="2" charset="0"/>
                <a:ea typeface="Roboto Th" pitchFamily="2" charset="0"/>
              </a:defRPr>
            </a:lvl1pPr>
          </a:lstStyle>
          <a:p>
            <a:endParaRPr lang="en-US"/>
          </a:p>
        </p:txBody>
      </p:sp>
      <p:cxnSp>
        <p:nvCxnSpPr>
          <p:cNvPr id="18" name="Straight Connector 17">
            <a:extLst>
              <a:ext uri="{FF2B5EF4-FFF2-40B4-BE49-F238E27FC236}">
                <a16:creationId xmlns:a16="http://schemas.microsoft.com/office/drawing/2014/main" id="{45195D93-330B-FA4D-9E1B-8DC2260DE8C2}"/>
              </a:ext>
            </a:extLst>
          </p:cNvPr>
          <p:cNvCxnSpPr>
            <a:cxnSpLocks/>
          </p:cNvCxnSpPr>
          <p:nvPr userDrawn="1"/>
        </p:nvCxnSpPr>
        <p:spPr>
          <a:xfrm flipV="1">
            <a:off x="6120268" y="2169848"/>
            <a:ext cx="5263690" cy="1"/>
          </a:xfrm>
          <a:prstGeom prst="line">
            <a:avLst/>
          </a:prstGeom>
          <a:ln w="63500">
            <a:solidFill>
              <a:srgbClr val="30D1FF"/>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2A269A1-E0AA-F147-A602-2FAFA477B479}"/>
              </a:ext>
            </a:extLst>
          </p:cNvPr>
          <p:cNvSpPr>
            <a:spLocks noGrp="1"/>
          </p:cNvSpPr>
          <p:nvPr>
            <p:ph type="title" hasCustomPrompt="1"/>
          </p:nvPr>
        </p:nvSpPr>
        <p:spPr>
          <a:xfrm>
            <a:off x="667070" y="655984"/>
            <a:ext cx="10872466" cy="609398"/>
          </a:xfrm>
        </p:spPr>
        <p:txBody>
          <a:bodyPr anchor="t"/>
          <a:lstStyle>
            <a:lvl1pPr>
              <a:defRPr b="0" i="0">
                <a:latin typeface="Roboto Th" pitchFamily="2" charset="0"/>
                <a:ea typeface="Roboto Th" pitchFamily="2" charset="0"/>
              </a:defRPr>
            </a:lvl1pPr>
          </a:lstStyle>
          <a:p>
            <a:r>
              <a:rPr lang="en-US"/>
              <a:t>Click to Edit Master Title Style</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cxnSp>
        <p:nvCxnSpPr>
          <p:cNvPr id="13" name="Straight Connector 12">
            <a:extLst>
              <a:ext uri="{FF2B5EF4-FFF2-40B4-BE49-F238E27FC236}">
                <a16:creationId xmlns:a16="http://schemas.microsoft.com/office/drawing/2014/main" id="{3F72BCDD-DDCC-EC47-92A9-EBBC220942AE}"/>
              </a:ext>
            </a:extLst>
          </p:cNvPr>
          <p:cNvCxnSpPr>
            <a:cxnSpLocks/>
          </p:cNvCxnSpPr>
          <p:nvPr userDrawn="1"/>
        </p:nvCxnSpPr>
        <p:spPr>
          <a:xfrm>
            <a:off x="666304" y="2169848"/>
            <a:ext cx="5268199" cy="0"/>
          </a:xfrm>
          <a:prstGeom prst="line">
            <a:avLst/>
          </a:prstGeom>
          <a:ln w="63500">
            <a:solidFill>
              <a:srgbClr val="23D9B8"/>
            </a:solidFill>
          </a:ln>
        </p:spPr>
        <p:style>
          <a:lnRef idx="1">
            <a:schemeClr val="accent1"/>
          </a:lnRef>
          <a:fillRef idx="0">
            <a:schemeClr val="accent1"/>
          </a:fillRef>
          <a:effectRef idx="0">
            <a:schemeClr val="accent1"/>
          </a:effectRef>
          <a:fontRef idx="minor">
            <a:schemeClr val="tx1"/>
          </a:fontRef>
        </p:style>
      </p:cxnSp>
      <p:sp>
        <p:nvSpPr>
          <p:cNvPr id="38" name="Text Placeholder 5">
            <a:extLst>
              <a:ext uri="{FF2B5EF4-FFF2-40B4-BE49-F238E27FC236}">
                <a16:creationId xmlns:a16="http://schemas.microsoft.com/office/drawing/2014/main" id="{67A06005-38F1-2E41-82AE-4CCA77513375}"/>
              </a:ext>
            </a:extLst>
          </p:cNvPr>
          <p:cNvSpPr>
            <a:spLocks noGrp="1"/>
          </p:cNvSpPr>
          <p:nvPr>
            <p:ph type="body" sz="quarter" idx="22" hasCustomPrompt="1"/>
          </p:nvPr>
        </p:nvSpPr>
        <p:spPr>
          <a:xfrm>
            <a:off x="914399" y="4426541"/>
            <a:ext cx="4680255"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39" name="Text Placeholder 5">
            <a:extLst>
              <a:ext uri="{FF2B5EF4-FFF2-40B4-BE49-F238E27FC236}">
                <a16:creationId xmlns:a16="http://schemas.microsoft.com/office/drawing/2014/main" id="{CB0B1B95-6823-974C-B42D-F7A2353FD5CD}"/>
              </a:ext>
            </a:extLst>
          </p:cNvPr>
          <p:cNvSpPr>
            <a:spLocks noGrp="1"/>
          </p:cNvSpPr>
          <p:nvPr>
            <p:ph type="body" sz="quarter" idx="23"/>
          </p:nvPr>
        </p:nvSpPr>
        <p:spPr>
          <a:xfrm>
            <a:off x="914399" y="4724400"/>
            <a:ext cx="4680255"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sp>
        <p:nvSpPr>
          <p:cNvPr id="40" name="Text Placeholder 5">
            <a:extLst>
              <a:ext uri="{FF2B5EF4-FFF2-40B4-BE49-F238E27FC236}">
                <a16:creationId xmlns:a16="http://schemas.microsoft.com/office/drawing/2014/main" id="{C5F1742D-E858-0147-BA2E-2F14C3BB2D03}"/>
              </a:ext>
            </a:extLst>
          </p:cNvPr>
          <p:cNvSpPr>
            <a:spLocks noGrp="1"/>
          </p:cNvSpPr>
          <p:nvPr>
            <p:ph type="body" sz="quarter" idx="24" hasCustomPrompt="1"/>
          </p:nvPr>
        </p:nvSpPr>
        <p:spPr>
          <a:xfrm>
            <a:off x="6356006" y="4426541"/>
            <a:ext cx="4769194" cy="22121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800"/>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lvl="0"/>
            <a:r>
              <a:rPr lang="en-US"/>
              <a:t>Title</a:t>
            </a:r>
          </a:p>
        </p:txBody>
      </p:sp>
      <p:sp>
        <p:nvSpPr>
          <p:cNvPr id="41" name="Text Placeholder 5">
            <a:extLst>
              <a:ext uri="{FF2B5EF4-FFF2-40B4-BE49-F238E27FC236}">
                <a16:creationId xmlns:a16="http://schemas.microsoft.com/office/drawing/2014/main" id="{1DB8BCE1-7514-6946-87C6-9A39D20C2F19}"/>
              </a:ext>
            </a:extLst>
          </p:cNvPr>
          <p:cNvSpPr>
            <a:spLocks noGrp="1"/>
          </p:cNvSpPr>
          <p:nvPr>
            <p:ph type="body" sz="quarter" idx="25"/>
          </p:nvPr>
        </p:nvSpPr>
        <p:spPr>
          <a:xfrm>
            <a:off x="6356006" y="4724400"/>
            <a:ext cx="4769194" cy="205184"/>
          </a:xfrm>
        </p:spPr>
        <p:txBody>
          <a:bodyPr wrap="square" lIns="0" tIns="0" rIns="0" bIns="0">
            <a:spAutoFit/>
          </a:bodyPr>
          <a:lstStyle>
            <a:lvl1pPr marL="0" marR="0" indent="0" algn="l" defTabSz="914400" rtl="0" eaLnBrk="1" fontAlgn="auto" latinLnBrk="0" hangingPunct="1">
              <a:lnSpc>
                <a:spcPts val="1680"/>
              </a:lnSpc>
              <a:spcBef>
                <a:spcPts val="1000"/>
              </a:spcBef>
              <a:spcAft>
                <a:spcPts val="0"/>
              </a:spcAft>
              <a:buClrTx/>
              <a:buSzTx/>
              <a:buFontTx/>
              <a:buNone/>
              <a:tabLst/>
              <a:defRPr sz="1300" b="0" i="0">
                <a:latin typeface="Roboto Th" pitchFamily="2" charset="0"/>
                <a:ea typeface="Roboto Th" pitchFamily="2" charset="0"/>
              </a:defRPr>
            </a:lvl1pPr>
            <a:lvl2pPr marL="182880" indent="0">
              <a:buFontTx/>
              <a:buNone/>
              <a:defRPr/>
            </a:lvl2pPr>
            <a:lvl3pPr marL="384048" indent="0">
              <a:buFontTx/>
              <a:buNone/>
              <a:defRPr/>
            </a:lvl3pPr>
            <a:lvl4pPr marL="566928" indent="0">
              <a:buFontTx/>
              <a:buNone/>
              <a:defRPr/>
            </a:lvl4pPr>
            <a:lvl5pPr marL="777240" indent="0">
              <a:buFontTx/>
              <a:buNone/>
              <a:defRPr/>
            </a:lvl5pPr>
          </a:lstStyle>
          <a:p>
            <a:pPr marL="0" marR="0" lvl="0" indent="0" algn="l" defTabSz="914400" rtl="0" eaLnBrk="1" fontAlgn="auto" latinLnBrk="0" hangingPunct="1">
              <a:lnSpc>
                <a:spcPts val="1680"/>
              </a:lnSpc>
              <a:spcBef>
                <a:spcPts val="1000"/>
              </a:spcBef>
              <a:spcAft>
                <a:spcPts val="0"/>
              </a:spcAft>
              <a:buClrTx/>
              <a:buSzTx/>
              <a:buFontTx/>
              <a:buNone/>
              <a:tabLst/>
              <a:defRPr/>
            </a:pPr>
            <a:r>
              <a:rPr lang="en-US"/>
              <a:t>Click to edit Master text styles</a:t>
            </a:r>
          </a:p>
        </p:txBody>
      </p:sp>
      <p:pic>
        <p:nvPicPr>
          <p:cNvPr id="46" name="Picture 45">
            <a:extLst>
              <a:ext uri="{FF2B5EF4-FFF2-40B4-BE49-F238E27FC236}">
                <a16:creationId xmlns:a16="http://schemas.microsoft.com/office/drawing/2014/main" id="{A35E8D20-DD85-834D-B784-0B3F9F43BA8B}"/>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29860865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ne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49CA5-0892-6346-801E-11CC35CC61D3}"/>
              </a:ext>
            </a:extLst>
          </p:cNvPr>
          <p:cNvSpPr>
            <a:spLocks noGrp="1"/>
          </p:cNvSpPr>
          <p:nvPr>
            <p:ph sz="half" idx="1"/>
          </p:nvPr>
        </p:nvSpPr>
        <p:spPr>
          <a:xfrm>
            <a:off x="702816" y="3667621"/>
            <a:ext cx="10799894"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5" name="Text Placeholder 14">
            <a:extLst>
              <a:ext uri="{FF2B5EF4-FFF2-40B4-BE49-F238E27FC236}">
                <a16:creationId xmlns:a16="http://schemas.microsoft.com/office/drawing/2014/main" id="{BA02CCC8-9C24-FD4B-B186-99EE5DD9C3F0}"/>
              </a:ext>
            </a:extLst>
          </p:cNvPr>
          <p:cNvSpPr>
            <a:spLocks noGrp="1"/>
          </p:cNvSpPr>
          <p:nvPr>
            <p:ph type="body" sz="quarter" idx="13" hasCustomPrompt="1"/>
          </p:nvPr>
        </p:nvSpPr>
        <p:spPr>
          <a:xfrm>
            <a:off x="702816" y="2360933"/>
            <a:ext cx="10799894"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16" name="Text Placeholder 14">
            <a:extLst>
              <a:ext uri="{FF2B5EF4-FFF2-40B4-BE49-F238E27FC236}">
                <a16:creationId xmlns:a16="http://schemas.microsoft.com/office/drawing/2014/main" id="{AD7F6126-1B82-484D-BF7D-E7F4B2159555}"/>
              </a:ext>
            </a:extLst>
          </p:cNvPr>
          <p:cNvSpPr>
            <a:spLocks noGrp="1"/>
          </p:cNvSpPr>
          <p:nvPr>
            <p:ph type="body" sz="quarter" idx="14" hasCustomPrompt="1"/>
          </p:nvPr>
        </p:nvSpPr>
        <p:spPr>
          <a:xfrm>
            <a:off x="702816" y="2649032"/>
            <a:ext cx="10799894"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0" name="Title 19">
            <a:extLst>
              <a:ext uri="{FF2B5EF4-FFF2-40B4-BE49-F238E27FC236}">
                <a16:creationId xmlns:a16="http://schemas.microsoft.com/office/drawing/2014/main" id="{B1D1AC8B-87F6-C84C-AE73-0E3C7DF39A35}"/>
              </a:ext>
            </a:extLst>
          </p:cNvPr>
          <p:cNvSpPr>
            <a:spLocks noGrp="1"/>
          </p:cNvSpPr>
          <p:nvPr>
            <p:ph type="title"/>
          </p:nvPr>
        </p:nvSpPr>
        <p:spPr>
          <a:xfrm>
            <a:off x="625258" y="655985"/>
            <a:ext cx="10961316" cy="609398"/>
          </a:xfrm>
        </p:spPr>
        <p:txBody>
          <a:bodyPr/>
          <a:lstStyle>
            <a:lvl1pPr>
              <a:defRPr b="0" i="0">
                <a:latin typeface="Roboto Th" pitchFamily="2" charset="0"/>
                <a:ea typeface="Roboto Th" pitchFamily="2" charset="0"/>
              </a:defRPr>
            </a:lvl1pPr>
          </a:lstStyle>
          <a:p>
            <a:r>
              <a:rPr lang="en-US"/>
              <a:t>Click to edit Master title style</a:t>
            </a:r>
          </a:p>
        </p:txBody>
      </p:sp>
      <p:pic>
        <p:nvPicPr>
          <p:cNvPr id="9" name="Picture 8">
            <a:extLst>
              <a:ext uri="{FF2B5EF4-FFF2-40B4-BE49-F238E27FC236}">
                <a16:creationId xmlns:a16="http://schemas.microsoft.com/office/drawing/2014/main" id="{47C7EAAC-8063-7448-BCE3-5F6DA963C5C9}"/>
              </a:ext>
            </a:extLst>
          </p:cNvPr>
          <p:cNvPicPr>
            <a:picLocks noChangeAspect="1"/>
          </p:cNvPicPr>
          <p:nvPr userDrawn="1"/>
        </p:nvPicPr>
        <p:blipFill>
          <a:blip r:embed="rId2"/>
          <a:stretch>
            <a:fillRect/>
          </a:stretch>
        </p:blipFill>
        <p:spPr>
          <a:xfrm>
            <a:off x="9512300" y="-10160"/>
            <a:ext cx="2679700" cy="1549400"/>
          </a:xfrm>
          <a:prstGeom prst="rect">
            <a:avLst/>
          </a:prstGeom>
        </p:spPr>
      </p:pic>
    </p:spTree>
    <p:extLst>
      <p:ext uri="{BB962C8B-B14F-4D97-AF65-F5344CB8AC3E}">
        <p14:creationId xmlns:p14="http://schemas.microsoft.com/office/powerpoint/2010/main" val="4266498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One Column with Phot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44E664C-F57B-4A48-9B16-844150596A16}"/>
              </a:ext>
            </a:extLst>
          </p:cNvPr>
          <p:cNvPicPr>
            <a:picLocks noChangeAspect="1"/>
          </p:cNvPicPr>
          <p:nvPr userDrawn="1"/>
        </p:nvPicPr>
        <p:blipFill>
          <a:blip r:embed="rId2"/>
          <a:stretch>
            <a:fillRect/>
          </a:stretch>
        </p:blipFill>
        <p:spPr>
          <a:xfrm>
            <a:off x="4318000" y="-17936"/>
            <a:ext cx="1778000" cy="1549400"/>
          </a:xfrm>
          <a:prstGeom prst="rect">
            <a:avLst/>
          </a:prstGeom>
        </p:spPr>
      </p:pic>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9" name="Picture Placeholder 8">
            <a:extLst>
              <a:ext uri="{FF2B5EF4-FFF2-40B4-BE49-F238E27FC236}">
                <a16:creationId xmlns:a16="http://schemas.microsoft.com/office/drawing/2014/main" id="{01FB863F-8979-A440-B7B7-C4C65BE66F58}"/>
              </a:ext>
            </a:extLst>
          </p:cNvPr>
          <p:cNvSpPr>
            <a:spLocks noGrp="1"/>
          </p:cNvSpPr>
          <p:nvPr>
            <p:ph type="pic" sz="quarter" idx="15"/>
          </p:nvPr>
        </p:nvSpPr>
        <p:spPr>
          <a:xfrm>
            <a:off x="6096000" y="0"/>
            <a:ext cx="6096000" cy="6858000"/>
          </a:xfrm>
        </p:spPr>
        <p:txBody>
          <a:bodyPr/>
          <a:lstStyle>
            <a:lvl1pPr>
              <a:defRPr b="0" i="0">
                <a:latin typeface="Roboto Th" pitchFamily="2" charset="0"/>
                <a:ea typeface="Roboto Th" pitchFamily="2" charset="0"/>
              </a:defRPr>
            </a:lvl1pPr>
          </a:lstStyle>
          <a:p>
            <a:endParaRPr lang="en-US"/>
          </a:p>
        </p:txBody>
      </p:sp>
      <p:sp>
        <p:nvSpPr>
          <p:cNvPr id="14" name="Slide Number Placeholder 5">
            <a:extLst>
              <a:ext uri="{FF2B5EF4-FFF2-40B4-BE49-F238E27FC236}">
                <a16:creationId xmlns:a16="http://schemas.microsoft.com/office/drawing/2014/main" id="{6D7B67E5-61E5-7D4A-BCB3-6BC91D9F69BE}"/>
              </a:ext>
            </a:extLst>
          </p:cNvPr>
          <p:cNvSpPr>
            <a:spLocks noGrp="1"/>
          </p:cNvSpPr>
          <p:nvPr>
            <p:ph type="sldNum" sz="quarter" idx="12"/>
          </p:nvPr>
        </p:nvSpPr>
        <p:spPr>
          <a:xfrm>
            <a:off x="11690350" y="5723872"/>
            <a:ext cx="339680" cy="365125"/>
          </a:xfrm>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cxnSp>
        <p:nvCxnSpPr>
          <p:cNvPr id="17" name="Straight Connector 16">
            <a:extLst>
              <a:ext uri="{FF2B5EF4-FFF2-40B4-BE49-F238E27FC236}">
                <a16:creationId xmlns:a16="http://schemas.microsoft.com/office/drawing/2014/main" id="{2423FC32-464D-354C-BE50-5B2EB2CCFAB3}"/>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AF5465-71C4-674A-8EBC-D948D555F884}"/>
              </a:ext>
            </a:extLst>
          </p:cNvPr>
          <p:cNvPicPr>
            <a:picLocks noChangeAspect="1"/>
          </p:cNvPicPr>
          <p:nvPr userDrawn="1"/>
        </p:nvPicPr>
        <p:blipFill>
          <a:blip r:embed="rId3">
            <a:biLevel thresh="25000"/>
          </a:blip>
          <a:stretch>
            <a:fillRect/>
          </a:stretch>
        </p:blipFill>
        <p:spPr>
          <a:xfrm>
            <a:off x="11745890" y="6372094"/>
            <a:ext cx="228600" cy="266700"/>
          </a:xfrm>
          <a:prstGeom prst="rect">
            <a:avLst/>
          </a:prstGeom>
        </p:spPr>
      </p:pic>
      <p:sp>
        <p:nvSpPr>
          <p:cNvPr id="19" name="Footer Placeholder 4">
            <a:extLst>
              <a:ext uri="{FF2B5EF4-FFF2-40B4-BE49-F238E27FC236}">
                <a16:creationId xmlns:a16="http://schemas.microsoft.com/office/drawing/2014/main" id="{51FD9EE5-0E30-1540-8679-06572A202983}"/>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20" name="Straight Connector 19">
            <a:extLst>
              <a:ext uri="{FF2B5EF4-FFF2-40B4-BE49-F238E27FC236}">
                <a16:creationId xmlns:a16="http://schemas.microsoft.com/office/drawing/2014/main" id="{0682305B-54CA-D944-B623-BFF1472653F4}"/>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2CB945B-5644-644E-BAE0-42ED0E307C81}"/>
              </a:ext>
            </a:extLst>
          </p:cNvPr>
          <p:cNvSpPr>
            <a:spLocks noGrp="1"/>
          </p:cNvSpPr>
          <p:nvPr>
            <p:ph sz="half" idx="1"/>
          </p:nvPr>
        </p:nvSpPr>
        <p:spPr>
          <a:xfrm>
            <a:off x="702816" y="3667621"/>
            <a:ext cx="4859785" cy="1590179"/>
          </a:xfrm>
        </p:spPr>
        <p:txBody>
          <a:bodyPr wrap="square"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0FDC2FCC-84BD-E642-B9C0-AD738D1F7733}"/>
              </a:ext>
            </a:extLst>
          </p:cNvPr>
          <p:cNvSpPr>
            <a:spLocks noGrp="1"/>
          </p:cNvSpPr>
          <p:nvPr>
            <p:ph type="body" sz="quarter" idx="13" hasCustomPrompt="1"/>
          </p:nvPr>
        </p:nvSpPr>
        <p:spPr>
          <a:xfrm>
            <a:off x="702816" y="2360933"/>
            <a:ext cx="4859785"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24" name="Text Placeholder 14">
            <a:extLst>
              <a:ext uri="{FF2B5EF4-FFF2-40B4-BE49-F238E27FC236}">
                <a16:creationId xmlns:a16="http://schemas.microsoft.com/office/drawing/2014/main" id="{FDF4DD0D-54E7-D645-BDAE-CE99CB9D63D3}"/>
              </a:ext>
            </a:extLst>
          </p:cNvPr>
          <p:cNvSpPr>
            <a:spLocks noGrp="1"/>
          </p:cNvSpPr>
          <p:nvPr>
            <p:ph type="body" sz="quarter" idx="14" hasCustomPrompt="1"/>
          </p:nvPr>
        </p:nvSpPr>
        <p:spPr>
          <a:xfrm>
            <a:off x="702816" y="2649032"/>
            <a:ext cx="4859785"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5" name="Title Placeholder 1">
            <a:extLst>
              <a:ext uri="{FF2B5EF4-FFF2-40B4-BE49-F238E27FC236}">
                <a16:creationId xmlns:a16="http://schemas.microsoft.com/office/drawing/2014/main" id="{835A231B-F8A4-B643-99C8-CC40A210B101}"/>
              </a:ext>
            </a:extLst>
          </p:cNvPr>
          <p:cNvSpPr>
            <a:spLocks noGrp="1"/>
          </p:cNvSpPr>
          <p:nvPr>
            <p:ph type="title"/>
          </p:nvPr>
        </p:nvSpPr>
        <p:spPr>
          <a:xfrm>
            <a:off x="625258" y="655985"/>
            <a:ext cx="4937343"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0724053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One Column with Photo">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9" name="Picture Placeholder 8">
            <a:extLst>
              <a:ext uri="{FF2B5EF4-FFF2-40B4-BE49-F238E27FC236}">
                <a16:creationId xmlns:a16="http://schemas.microsoft.com/office/drawing/2014/main" id="{01FB863F-8979-A440-B7B7-C4C65BE66F58}"/>
              </a:ext>
            </a:extLst>
          </p:cNvPr>
          <p:cNvSpPr>
            <a:spLocks noGrp="1"/>
          </p:cNvSpPr>
          <p:nvPr>
            <p:ph type="pic" sz="quarter" idx="15"/>
          </p:nvPr>
        </p:nvSpPr>
        <p:spPr>
          <a:xfrm>
            <a:off x="6096000" y="0"/>
            <a:ext cx="6096000" cy="6858000"/>
          </a:xfrm>
        </p:spPr>
        <p:txBody>
          <a:bodyPr/>
          <a:lstStyle>
            <a:lvl1pPr>
              <a:defRPr b="0" i="0">
                <a:latin typeface="Roboto Th" pitchFamily="2" charset="0"/>
                <a:ea typeface="Roboto Th" pitchFamily="2" charset="0"/>
              </a:defRPr>
            </a:lvl1pPr>
          </a:lstStyle>
          <a:p>
            <a:endParaRPr lang="en-US"/>
          </a:p>
        </p:txBody>
      </p:sp>
      <p:sp>
        <p:nvSpPr>
          <p:cNvPr id="14" name="Slide Number Placeholder 5">
            <a:extLst>
              <a:ext uri="{FF2B5EF4-FFF2-40B4-BE49-F238E27FC236}">
                <a16:creationId xmlns:a16="http://schemas.microsoft.com/office/drawing/2014/main" id="{6D7B67E5-61E5-7D4A-BCB3-6BC91D9F69BE}"/>
              </a:ext>
            </a:extLst>
          </p:cNvPr>
          <p:cNvSpPr>
            <a:spLocks noGrp="1"/>
          </p:cNvSpPr>
          <p:nvPr>
            <p:ph type="sldNum" sz="quarter" idx="12"/>
          </p:nvPr>
        </p:nvSpPr>
        <p:spPr>
          <a:xfrm>
            <a:off x="11690350" y="5723872"/>
            <a:ext cx="339680" cy="365125"/>
          </a:xfrm>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cxnSp>
        <p:nvCxnSpPr>
          <p:cNvPr id="17" name="Straight Connector 16">
            <a:extLst>
              <a:ext uri="{FF2B5EF4-FFF2-40B4-BE49-F238E27FC236}">
                <a16:creationId xmlns:a16="http://schemas.microsoft.com/office/drawing/2014/main" id="{2423FC32-464D-354C-BE50-5B2EB2CCFAB3}"/>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F3AF5465-71C4-674A-8EBC-D948D555F884}"/>
              </a:ext>
            </a:extLst>
          </p:cNvPr>
          <p:cNvPicPr>
            <a:picLocks noChangeAspect="1"/>
          </p:cNvPicPr>
          <p:nvPr userDrawn="1"/>
        </p:nvPicPr>
        <p:blipFill>
          <a:blip r:embed="rId2">
            <a:biLevel thresh="25000"/>
          </a:blip>
          <a:stretch>
            <a:fillRect/>
          </a:stretch>
        </p:blipFill>
        <p:spPr>
          <a:xfrm>
            <a:off x="11745890" y="6372094"/>
            <a:ext cx="228600" cy="266700"/>
          </a:xfrm>
          <a:prstGeom prst="rect">
            <a:avLst/>
          </a:prstGeom>
        </p:spPr>
      </p:pic>
      <p:sp>
        <p:nvSpPr>
          <p:cNvPr id="19" name="Footer Placeholder 4">
            <a:extLst>
              <a:ext uri="{FF2B5EF4-FFF2-40B4-BE49-F238E27FC236}">
                <a16:creationId xmlns:a16="http://schemas.microsoft.com/office/drawing/2014/main" id="{51FD9EE5-0E30-1540-8679-06572A202983}"/>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20" name="Straight Connector 19">
            <a:extLst>
              <a:ext uri="{FF2B5EF4-FFF2-40B4-BE49-F238E27FC236}">
                <a16:creationId xmlns:a16="http://schemas.microsoft.com/office/drawing/2014/main" id="{0682305B-54CA-D944-B623-BFF1472653F4}"/>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2CB945B-5644-644E-BAE0-42ED0E307C81}"/>
              </a:ext>
            </a:extLst>
          </p:cNvPr>
          <p:cNvSpPr>
            <a:spLocks noGrp="1"/>
          </p:cNvSpPr>
          <p:nvPr>
            <p:ph sz="half" idx="1"/>
          </p:nvPr>
        </p:nvSpPr>
        <p:spPr>
          <a:xfrm>
            <a:off x="702816" y="3667621"/>
            <a:ext cx="4859785" cy="1590179"/>
          </a:xfrm>
        </p:spPr>
        <p:txBody>
          <a:bodyPr wrap="square"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4">
            <a:extLst>
              <a:ext uri="{FF2B5EF4-FFF2-40B4-BE49-F238E27FC236}">
                <a16:creationId xmlns:a16="http://schemas.microsoft.com/office/drawing/2014/main" id="{0FDC2FCC-84BD-E642-B9C0-AD738D1F7733}"/>
              </a:ext>
            </a:extLst>
          </p:cNvPr>
          <p:cNvSpPr>
            <a:spLocks noGrp="1"/>
          </p:cNvSpPr>
          <p:nvPr>
            <p:ph type="body" sz="quarter" idx="13" hasCustomPrompt="1"/>
          </p:nvPr>
        </p:nvSpPr>
        <p:spPr>
          <a:xfrm>
            <a:off x="702816" y="2360933"/>
            <a:ext cx="4859785"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24" name="Text Placeholder 14">
            <a:extLst>
              <a:ext uri="{FF2B5EF4-FFF2-40B4-BE49-F238E27FC236}">
                <a16:creationId xmlns:a16="http://schemas.microsoft.com/office/drawing/2014/main" id="{FDF4DD0D-54E7-D645-BDAE-CE99CB9D63D3}"/>
              </a:ext>
            </a:extLst>
          </p:cNvPr>
          <p:cNvSpPr>
            <a:spLocks noGrp="1"/>
          </p:cNvSpPr>
          <p:nvPr>
            <p:ph type="body" sz="quarter" idx="14" hasCustomPrompt="1"/>
          </p:nvPr>
        </p:nvSpPr>
        <p:spPr>
          <a:xfrm>
            <a:off x="702816" y="2649032"/>
            <a:ext cx="4859785"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25" name="Title Placeholder 1">
            <a:extLst>
              <a:ext uri="{FF2B5EF4-FFF2-40B4-BE49-F238E27FC236}">
                <a16:creationId xmlns:a16="http://schemas.microsoft.com/office/drawing/2014/main" id="{835A231B-F8A4-B643-99C8-CC40A210B101}"/>
              </a:ext>
            </a:extLst>
          </p:cNvPr>
          <p:cNvSpPr>
            <a:spLocks noGrp="1"/>
          </p:cNvSpPr>
          <p:nvPr>
            <p:ph type="title"/>
          </p:nvPr>
        </p:nvSpPr>
        <p:spPr>
          <a:xfrm>
            <a:off x="625258" y="655985"/>
            <a:ext cx="4937343"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463306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Ref idx="1001">
        <a:schemeClr val="bg1"/>
      </p:bgRef>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E7C7D72-47C5-E540-9B59-13A1E3585B75}"/>
              </a:ext>
            </a:extLst>
          </p:cNvPr>
          <p:cNvSpPr>
            <a:spLocks noGrp="1"/>
          </p:cNvSpPr>
          <p:nvPr>
            <p:ph type="pic" sz="quarter" idx="10"/>
          </p:nvPr>
        </p:nvSpPr>
        <p:spPr>
          <a:xfrm>
            <a:off x="0" y="0"/>
            <a:ext cx="12192000" cy="6858000"/>
          </a:xfrm>
        </p:spPr>
        <p:txBody>
          <a:bodyPr/>
          <a:lstStyle/>
          <a:p>
            <a:endParaRPr lang="en-US"/>
          </a:p>
        </p:txBody>
      </p:sp>
      <p:pic>
        <p:nvPicPr>
          <p:cNvPr id="5" name="Picture 4">
            <a:extLst>
              <a:ext uri="{FF2B5EF4-FFF2-40B4-BE49-F238E27FC236}">
                <a16:creationId xmlns:a16="http://schemas.microsoft.com/office/drawing/2014/main" id="{33D56DE3-95C2-F144-AF42-D406259A97F3}"/>
              </a:ext>
            </a:extLst>
          </p:cNvPr>
          <p:cNvPicPr>
            <a:picLocks noChangeAspect="1"/>
          </p:cNvPicPr>
          <p:nvPr userDrawn="1"/>
        </p:nvPicPr>
        <p:blipFill>
          <a:blip r:embed="rId2"/>
          <a:srcRect/>
          <a:stretch/>
        </p:blipFill>
        <p:spPr>
          <a:xfrm>
            <a:off x="0" y="5556"/>
            <a:ext cx="12192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603677"/>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615392"/>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1864180836"/>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F49CA5-0892-6346-801E-11CC35CC61D3}"/>
              </a:ext>
            </a:extLst>
          </p:cNvPr>
          <p:cNvSpPr>
            <a:spLocks noGrp="1"/>
          </p:cNvSpPr>
          <p:nvPr>
            <p:ph sz="half" idx="1"/>
          </p:nvPr>
        </p:nvSpPr>
        <p:spPr>
          <a:xfrm>
            <a:off x="696912" y="3667621"/>
            <a:ext cx="5181600"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749264-B152-F145-8DE6-0638FA8E2C8B}"/>
              </a:ext>
            </a:extLst>
          </p:cNvPr>
          <p:cNvSpPr>
            <a:spLocks noGrp="1"/>
          </p:cNvSpPr>
          <p:nvPr>
            <p:ph sz="half" idx="2"/>
          </p:nvPr>
        </p:nvSpPr>
        <p:spPr>
          <a:xfrm>
            <a:off x="6147148" y="3667621"/>
            <a:ext cx="5181600" cy="1590179"/>
          </a:xfrm>
        </p:spPr>
        <p:txBody>
          <a:bodyPr lIns="0" tIns="0" rIns="0" bIns="0">
            <a:spAutoFit/>
          </a:bodyPr>
          <a:lstStyle>
            <a:lvl1pPr marL="182880">
              <a:defRPr b="0" i="0">
                <a:latin typeface="Roboto Th" pitchFamily="2" charset="0"/>
                <a:ea typeface="Roboto Th" pitchFamily="2" charset="0"/>
              </a:defRPr>
            </a:lvl1pPr>
            <a:lvl2pPr>
              <a:defRPr b="0" i="0">
                <a:latin typeface="Roboto Th" pitchFamily="2" charset="0"/>
                <a:ea typeface="Roboto Th" pitchFamily="2" charset="0"/>
              </a:defRPr>
            </a:lvl2pPr>
            <a:lvl3pPr>
              <a:defRPr b="0" i="0">
                <a:latin typeface="Roboto Th" pitchFamily="2" charset="0"/>
                <a:ea typeface="Roboto Th" pitchFamily="2" charset="0"/>
              </a:defRPr>
            </a:lvl3pPr>
            <a:lvl4pPr>
              <a:defRPr b="0" i="0">
                <a:latin typeface="Roboto Th" pitchFamily="2" charset="0"/>
                <a:ea typeface="Roboto Th" pitchFamily="2" charset="0"/>
              </a:defRPr>
            </a:lvl4pPr>
            <a:lvl5pPr>
              <a:defRPr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11" name="Text Placeholder 14">
            <a:extLst>
              <a:ext uri="{FF2B5EF4-FFF2-40B4-BE49-F238E27FC236}">
                <a16:creationId xmlns:a16="http://schemas.microsoft.com/office/drawing/2014/main" id="{A5D6F521-9BBD-564F-8125-C8CE37D07251}"/>
              </a:ext>
            </a:extLst>
          </p:cNvPr>
          <p:cNvSpPr>
            <a:spLocks noGrp="1"/>
          </p:cNvSpPr>
          <p:nvPr>
            <p:ph type="body" sz="quarter" idx="13" hasCustomPrompt="1"/>
          </p:nvPr>
        </p:nvSpPr>
        <p:spPr>
          <a:xfrm>
            <a:off x="702816" y="2360933"/>
            <a:ext cx="10722336" cy="253274"/>
          </a:xfrm>
        </p:spPr>
        <p:txBody>
          <a:bodyPr wrap="square" lIns="0" tIns="0" rIns="0" bIns="0" anchor="b">
            <a:spAutoFit/>
          </a:bodyPr>
          <a:lstStyle>
            <a:lvl1pPr marL="0" indent="0">
              <a:buFontTx/>
              <a:buNone/>
              <a:defRPr sz="2800" b="0" i="0">
                <a:solidFill>
                  <a:srgbClr val="005B9E"/>
                </a:solidFill>
                <a:latin typeface="Roboto Th" pitchFamily="2" charset="0"/>
                <a:ea typeface="Roboto Th" pitchFamily="2" charset="0"/>
              </a:defRPr>
            </a:lvl1pPr>
          </a:lstStyle>
          <a:p>
            <a:pPr lvl="0"/>
            <a:r>
              <a:rPr lang="en-US"/>
              <a:t>Subhead</a:t>
            </a:r>
          </a:p>
        </p:txBody>
      </p:sp>
      <p:sp>
        <p:nvSpPr>
          <p:cNvPr id="12" name="Text Placeholder 14">
            <a:extLst>
              <a:ext uri="{FF2B5EF4-FFF2-40B4-BE49-F238E27FC236}">
                <a16:creationId xmlns:a16="http://schemas.microsoft.com/office/drawing/2014/main" id="{5F6F1DE1-3A02-EF40-A8EC-593CCDFAF0CF}"/>
              </a:ext>
            </a:extLst>
          </p:cNvPr>
          <p:cNvSpPr>
            <a:spLocks noGrp="1"/>
          </p:cNvSpPr>
          <p:nvPr>
            <p:ph type="body" sz="quarter" idx="14" hasCustomPrompt="1"/>
          </p:nvPr>
        </p:nvSpPr>
        <p:spPr>
          <a:xfrm>
            <a:off x="702816" y="2649032"/>
            <a:ext cx="10722336" cy="256480"/>
          </a:xfrm>
        </p:spPr>
        <p:txBody>
          <a:bodyPr wrap="square" lIns="0" tIns="0" rIns="0" bIns="0" anchor="t">
            <a:spAutoFit/>
          </a:bodyPr>
          <a:lstStyle>
            <a:lvl1pPr marL="0" indent="0">
              <a:lnSpc>
                <a:spcPts val="2180"/>
              </a:lnSpc>
              <a:buFontTx/>
              <a:buNone/>
              <a:defRPr sz="1400" b="0" i="0">
                <a:solidFill>
                  <a:srgbClr val="00305A"/>
                </a:solidFill>
                <a:latin typeface="Roboto Th" pitchFamily="2" charset="0"/>
                <a:ea typeface="Roboto Th" pitchFamily="2" charset="0"/>
              </a:defRPr>
            </a:lvl1pPr>
          </a:lstStyle>
          <a:p>
            <a:pPr lvl="0"/>
            <a:r>
              <a:rPr lang="en-US"/>
              <a:t>Subhead</a:t>
            </a:r>
          </a:p>
        </p:txBody>
      </p:sp>
      <p:sp>
        <p:nvSpPr>
          <p:cNvPr id="17" name="Title Placeholder 1">
            <a:extLst>
              <a:ext uri="{FF2B5EF4-FFF2-40B4-BE49-F238E27FC236}">
                <a16:creationId xmlns:a16="http://schemas.microsoft.com/office/drawing/2014/main" id="{BF710B4C-9745-4A4A-9622-9B2F401874D4}"/>
              </a:ext>
            </a:extLst>
          </p:cNvPr>
          <p:cNvSpPr>
            <a:spLocks noGrp="1"/>
          </p:cNvSpPr>
          <p:nvPr>
            <p:ph type="title"/>
          </p:nvPr>
        </p:nvSpPr>
        <p:spPr>
          <a:xfrm>
            <a:off x="625258" y="655985"/>
            <a:ext cx="10799894" cy="1218795"/>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a:t>
            </a:r>
            <a:br>
              <a:rPr lang="en-US"/>
            </a:br>
            <a:r>
              <a:rPr lang="en-US"/>
              <a:t>Master title style</a:t>
            </a:r>
          </a:p>
        </p:txBody>
      </p:sp>
      <p:pic>
        <p:nvPicPr>
          <p:cNvPr id="10" name="Picture 9">
            <a:extLst>
              <a:ext uri="{FF2B5EF4-FFF2-40B4-BE49-F238E27FC236}">
                <a16:creationId xmlns:a16="http://schemas.microsoft.com/office/drawing/2014/main" id="{DEF76465-3F64-9F4D-8A74-E9A67560E041}"/>
              </a:ext>
            </a:extLst>
          </p:cNvPr>
          <p:cNvPicPr>
            <a:picLocks noChangeAspect="1"/>
          </p:cNvPicPr>
          <p:nvPr userDrawn="1"/>
        </p:nvPicPr>
        <p:blipFill>
          <a:blip r:embed="rId2"/>
          <a:stretch>
            <a:fillRect/>
          </a:stretch>
        </p:blipFill>
        <p:spPr>
          <a:xfrm>
            <a:off x="9512300" y="0"/>
            <a:ext cx="2679700" cy="1803400"/>
          </a:xfrm>
          <a:prstGeom prst="rect">
            <a:avLst/>
          </a:prstGeom>
        </p:spPr>
      </p:pic>
    </p:spTree>
    <p:extLst>
      <p:ext uri="{BB962C8B-B14F-4D97-AF65-F5344CB8AC3E}">
        <p14:creationId xmlns:p14="http://schemas.microsoft.com/office/powerpoint/2010/main" val="1957055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Header and Graphic">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200192A-119B-3A4C-BFF1-1E61F3F0F7E6}"/>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5" name="Picture Placeholder 4">
            <a:extLst>
              <a:ext uri="{FF2B5EF4-FFF2-40B4-BE49-F238E27FC236}">
                <a16:creationId xmlns:a16="http://schemas.microsoft.com/office/drawing/2014/main" id="{7A09AEED-91CD-C749-BDE0-7EA29A5A85DF}"/>
              </a:ext>
            </a:extLst>
          </p:cNvPr>
          <p:cNvSpPr>
            <a:spLocks noGrp="1"/>
          </p:cNvSpPr>
          <p:nvPr>
            <p:ph type="pic" sz="quarter" idx="13"/>
          </p:nvPr>
        </p:nvSpPr>
        <p:spPr>
          <a:xfrm>
            <a:off x="687388" y="1371601"/>
            <a:ext cx="10742612" cy="4800600"/>
          </a:xfrm>
        </p:spPr>
        <p:txBody>
          <a:bodyPr/>
          <a:lstStyle>
            <a:lvl1pPr>
              <a:defRPr b="0" i="0">
                <a:latin typeface="Roboto Th" pitchFamily="2" charset="0"/>
                <a:ea typeface="Roboto Th" pitchFamily="2" charset="0"/>
              </a:defRPr>
            </a:lvl1pPr>
          </a:lstStyle>
          <a:p>
            <a:endParaRPr lang="en-US"/>
          </a:p>
        </p:txBody>
      </p:sp>
      <p:sp>
        <p:nvSpPr>
          <p:cNvPr id="6" name="Title Placeholder 1">
            <a:extLst>
              <a:ext uri="{FF2B5EF4-FFF2-40B4-BE49-F238E27FC236}">
                <a16:creationId xmlns:a16="http://schemas.microsoft.com/office/drawing/2014/main" id="{F9F892FA-063E-694D-877C-1BBC02581150}"/>
              </a:ext>
            </a:extLst>
          </p:cNvPr>
          <p:cNvSpPr>
            <a:spLocks noGrp="1"/>
          </p:cNvSpPr>
          <p:nvPr>
            <p:ph type="title"/>
          </p:nvPr>
        </p:nvSpPr>
        <p:spPr>
          <a:xfrm>
            <a:off x="625258" y="655985"/>
            <a:ext cx="10804742" cy="609398"/>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5129257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Header and Graphic">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D2269B-2B16-A341-B90B-EACFF374BE8E}"/>
              </a:ext>
            </a:extLst>
          </p:cNvPr>
          <p:cNvSpPr/>
          <p:nvPr userDrawn="1"/>
        </p:nvSpPr>
        <p:spPr>
          <a:xfrm>
            <a:off x="0" y="0"/>
            <a:ext cx="12192000" cy="6858000"/>
          </a:xfrm>
          <a:prstGeom prst="rect">
            <a:avLst/>
          </a:prstGeom>
          <a:solidFill>
            <a:srgbClr val="2E38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4">
            <a:extLst>
              <a:ext uri="{FF2B5EF4-FFF2-40B4-BE49-F238E27FC236}">
                <a16:creationId xmlns:a16="http://schemas.microsoft.com/office/drawing/2014/main" id="{E135F9CF-42B9-8B4B-BD6F-BAD3CFED1118}"/>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5" name="Picture Placeholder 4">
            <a:extLst>
              <a:ext uri="{FF2B5EF4-FFF2-40B4-BE49-F238E27FC236}">
                <a16:creationId xmlns:a16="http://schemas.microsoft.com/office/drawing/2014/main" id="{7A09AEED-91CD-C749-BDE0-7EA29A5A85DF}"/>
              </a:ext>
            </a:extLst>
          </p:cNvPr>
          <p:cNvSpPr>
            <a:spLocks noGrp="1"/>
          </p:cNvSpPr>
          <p:nvPr>
            <p:ph type="pic" sz="quarter" idx="13"/>
          </p:nvPr>
        </p:nvSpPr>
        <p:spPr>
          <a:xfrm>
            <a:off x="687388" y="1371601"/>
            <a:ext cx="10742612" cy="4800600"/>
          </a:xfrm>
        </p:spPr>
        <p:txBody>
          <a:bodyPr/>
          <a:lstStyle>
            <a:lvl1pPr>
              <a:defRPr b="0" i="0">
                <a:latin typeface="Roboto Th" pitchFamily="2" charset="0"/>
                <a:ea typeface="Roboto Th" pitchFamily="2" charset="0"/>
              </a:defRPr>
            </a:lvl1pPr>
          </a:lstStyle>
          <a:p>
            <a:endParaRPr lang="en-US"/>
          </a:p>
        </p:txBody>
      </p:sp>
      <p:sp>
        <p:nvSpPr>
          <p:cNvPr id="13" name="Slide Number Placeholder 5">
            <a:extLst>
              <a:ext uri="{FF2B5EF4-FFF2-40B4-BE49-F238E27FC236}">
                <a16:creationId xmlns:a16="http://schemas.microsoft.com/office/drawing/2014/main" id="{A4E35749-2FD3-F240-B1AE-365874B800B3}"/>
              </a:ext>
            </a:extLst>
          </p:cNvPr>
          <p:cNvSpPr txBox="1">
            <a:spLocks/>
          </p:cNvSpPr>
          <p:nvPr userDrawn="1"/>
        </p:nvSpPr>
        <p:spPr>
          <a:xfrm>
            <a:off x="11690350" y="5723872"/>
            <a:ext cx="339680" cy="365125"/>
          </a:xfrm>
          <a:prstGeom prst="rect">
            <a:avLst/>
          </a:prstGeom>
        </p:spPr>
        <p:txBody>
          <a:bodyPr vert="horz" lIns="0" tIns="0" rIns="0" bIns="0" rtlCol="0" anchor="ctr"/>
          <a:lstStyle>
            <a:defPPr>
              <a:defRPr lang="en-US"/>
            </a:defPPr>
            <a:lvl1pPr marL="0" algn="ctr" defTabSz="914400" rtl="0" eaLnBrk="1" latinLnBrk="0" hangingPunct="1">
              <a:defRPr sz="800" kern="1200">
                <a:solidFill>
                  <a:schemeClr val="bg1"/>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4DAF8E-FDD9-D749-9BB5-653BA8DA8860}" type="slidenum">
              <a:rPr lang="en-US" b="0" i="0" smtClean="0">
                <a:latin typeface="Roboto Th" pitchFamily="2" charset="0"/>
                <a:ea typeface="Roboto Th" pitchFamily="2" charset="0"/>
              </a:rPr>
              <a:pPr/>
              <a:t>‹#›</a:t>
            </a:fld>
            <a:endParaRPr lang="en-US" b="0" i="0">
              <a:latin typeface="Roboto Th" pitchFamily="2" charset="0"/>
              <a:ea typeface="Roboto Th" pitchFamily="2" charset="0"/>
            </a:endParaRPr>
          </a:p>
        </p:txBody>
      </p:sp>
      <p:cxnSp>
        <p:nvCxnSpPr>
          <p:cNvPr id="14" name="Straight Connector 13">
            <a:extLst>
              <a:ext uri="{FF2B5EF4-FFF2-40B4-BE49-F238E27FC236}">
                <a16:creationId xmlns:a16="http://schemas.microsoft.com/office/drawing/2014/main" id="{ABC59F00-3560-7E43-8DB2-FDF775932CCA}"/>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19DEB05-7E05-5A4C-9538-4D0CC5C4DDE2}"/>
              </a:ext>
            </a:extLst>
          </p:cNvPr>
          <p:cNvPicPr>
            <a:picLocks noChangeAspect="1"/>
          </p:cNvPicPr>
          <p:nvPr userDrawn="1"/>
        </p:nvPicPr>
        <p:blipFill>
          <a:blip r:embed="rId2">
            <a:biLevel thresh="25000"/>
          </a:blip>
          <a:stretch>
            <a:fillRect/>
          </a:stretch>
        </p:blipFill>
        <p:spPr>
          <a:xfrm>
            <a:off x="11745890" y="6372094"/>
            <a:ext cx="228600" cy="266700"/>
          </a:xfrm>
          <a:prstGeom prst="rect">
            <a:avLst/>
          </a:prstGeom>
        </p:spPr>
      </p:pic>
      <p:cxnSp>
        <p:nvCxnSpPr>
          <p:cNvPr id="16" name="Straight Connector 15">
            <a:extLst>
              <a:ext uri="{FF2B5EF4-FFF2-40B4-BE49-F238E27FC236}">
                <a16:creationId xmlns:a16="http://schemas.microsoft.com/office/drawing/2014/main" id="{D7096FA6-F0A3-8E48-B426-A4320C671A0C}"/>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298BB00-4D38-8D4F-AE4E-16F690C7F586}"/>
              </a:ext>
            </a:extLst>
          </p:cNvPr>
          <p:cNvSpPr/>
          <p:nvPr userDrawn="1"/>
        </p:nvSpPr>
        <p:spPr>
          <a:xfrm>
            <a:off x="-1" y="0"/>
            <a:ext cx="54864" cy="6858000"/>
          </a:xfrm>
          <a:prstGeom prst="rect">
            <a:avLst/>
          </a:prstGeom>
          <a:gradFill>
            <a:gsLst>
              <a:gs pos="100000">
                <a:srgbClr val="2BB3EE"/>
              </a:gs>
              <a:gs pos="0">
                <a:srgbClr val="266F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Placeholder 1">
            <a:extLst>
              <a:ext uri="{FF2B5EF4-FFF2-40B4-BE49-F238E27FC236}">
                <a16:creationId xmlns:a16="http://schemas.microsoft.com/office/drawing/2014/main" id="{55DBD6D0-8E8D-2143-9F8B-F6946B881635}"/>
              </a:ext>
            </a:extLst>
          </p:cNvPr>
          <p:cNvSpPr>
            <a:spLocks noGrp="1"/>
          </p:cNvSpPr>
          <p:nvPr>
            <p:ph type="title"/>
          </p:nvPr>
        </p:nvSpPr>
        <p:spPr>
          <a:xfrm>
            <a:off x="625258" y="655985"/>
            <a:ext cx="10804742" cy="609398"/>
          </a:xfrm>
          <a:prstGeom prst="rect">
            <a:avLst/>
          </a:prstGeom>
        </p:spPr>
        <p:txBody>
          <a:bodyPr vert="horz" wrap="square" lIns="0" tIns="0" rIns="0" bIns="0" rtlCol="0" anchor="t">
            <a:spAutoFit/>
          </a:bodyPr>
          <a:lstStyle>
            <a:lvl1pPr>
              <a:defRPr b="0" i="0">
                <a:latin typeface="Roboto Th" pitchFamily="2" charset="0"/>
                <a:ea typeface="Roboto Th" pitchFamily="2" charset="0"/>
              </a:defRPr>
            </a:lvl1pPr>
          </a:lstStyle>
          <a:p>
            <a:r>
              <a:rPr lang="en-US"/>
              <a:t>Click to edit Master title style</a:t>
            </a:r>
          </a:p>
        </p:txBody>
      </p:sp>
    </p:spTree>
    <p:extLst>
      <p:ext uri="{BB962C8B-B14F-4D97-AF65-F5344CB8AC3E}">
        <p14:creationId xmlns:p14="http://schemas.microsoft.com/office/powerpoint/2010/main" val="26129502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A90464-7FA3-6143-AF00-2D231BB704EC}"/>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5" name="Footer Placeholder 4">
            <a:extLst>
              <a:ext uri="{FF2B5EF4-FFF2-40B4-BE49-F238E27FC236}">
                <a16:creationId xmlns:a16="http://schemas.microsoft.com/office/drawing/2014/main" id="{CAACAC4A-91A1-3B41-B4AE-A23E63266509}"/>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Tree>
    <p:extLst>
      <p:ext uri="{BB962C8B-B14F-4D97-AF65-F5344CB8AC3E}">
        <p14:creationId xmlns:p14="http://schemas.microsoft.com/office/powerpoint/2010/main" val="32291718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1_01 Divider Imag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6" name="Title 1"/>
          <p:cNvSpPr>
            <a:spLocks noGrp="1"/>
          </p:cNvSpPr>
          <p:nvPr>
            <p:ph type="title"/>
          </p:nvPr>
        </p:nvSpPr>
        <p:spPr>
          <a:xfrm>
            <a:off x="601358" y="1906292"/>
            <a:ext cx="10991374" cy="2852737"/>
          </a:xfrm>
          <a:prstGeom prst="rect">
            <a:avLst/>
          </a:prstGeom>
          <a:noFill/>
        </p:spPr>
        <p:txBody>
          <a:bodyPr anchor="ctr">
            <a:normAutofit/>
          </a:bodyPr>
          <a:lstStyle>
            <a:lvl1pPr algn="ctr">
              <a:lnSpc>
                <a:spcPct val="80000"/>
              </a:lnSpc>
              <a:defRPr sz="3800" spc="100" baseline="0">
                <a:solidFill>
                  <a:schemeClr val="bg1"/>
                </a:solidFill>
              </a:defRPr>
            </a:lvl1pPr>
          </a:lstStyle>
          <a:p>
            <a:r>
              <a:rPr lang="en-US"/>
              <a:t>Click to edit Master title style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29852" y="307535"/>
            <a:ext cx="2011213" cy="402824"/>
          </a:xfrm>
          <a:prstGeom prst="rect">
            <a:avLst/>
          </a:prstGeom>
        </p:spPr>
      </p:pic>
    </p:spTree>
    <p:extLst>
      <p:ext uri="{BB962C8B-B14F-4D97-AF65-F5344CB8AC3E}">
        <p14:creationId xmlns:p14="http://schemas.microsoft.com/office/powerpoint/2010/main" val="7857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
        <p:nvSpPr>
          <p:cNvPr id="10" name="Title Placeholder 1"/>
          <p:cNvSpPr>
            <a:spLocks noGrp="1"/>
          </p:cNvSpPr>
          <p:nvPr>
            <p:ph type="title"/>
          </p:nvPr>
        </p:nvSpPr>
        <p:spPr>
          <a:xfrm>
            <a:off x="329852" y="327666"/>
            <a:ext cx="11544822" cy="402352"/>
          </a:xfrm>
          <a:prstGeom prst="rect">
            <a:avLst/>
          </a:prstGeom>
        </p:spPr>
        <p:txBody>
          <a:bodyPr vert="horz" lIns="0" tIns="0" rIns="0" bIns="0" rtlCol="0" anchor="ctr" anchorCtr="0">
            <a:noAutofit/>
          </a:bodyPr>
          <a:lstStyle>
            <a:lvl1pPr>
              <a:defRPr sz="3600"/>
            </a:lvl1pPr>
          </a:lstStyle>
          <a:p>
            <a:pPr lvl="0"/>
            <a:r>
              <a:rPr lang="en-US" dirty="0"/>
              <a:t>Click to edit Master title style</a:t>
            </a:r>
          </a:p>
        </p:txBody>
      </p:sp>
    </p:spTree>
    <p:extLst>
      <p:ext uri="{BB962C8B-B14F-4D97-AF65-F5344CB8AC3E}">
        <p14:creationId xmlns:p14="http://schemas.microsoft.com/office/powerpoint/2010/main" val="384906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29852"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2965" y="1182051"/>
            <a:ext cx="5361709"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Placeholder 1"/>
          <p:cNvSpPr>
            <a:spLocks noGrp="1"/>
          </p:cNvSpPr>
          <p:nvPr>
            <p:ph type="title"/>
          </p:nvPr>
        </p:nvSpPr>
        <p:spPr>
          <a:xfrm>
            <a:off x="329852" y="327666"/>
            <a:ext cx="11544822" cy="402352"/>
          </a:xfrm>
          <a:prstGeom prst="rect">
            <a:avLst/>
          </a:prstGeom>
        </p:spPr>
        <p:txBody>
          <a:bodyPr vert="horz" lIns="0" tIns="0" rIns="0" bIns="0" rtlCol="0" anchor="b">
            <a:normAutofit/>
          </a:bodyPr>
          <a:lstStyle/>
          <a:p>
            <a:pPr lvl="0"/>
            <a:r>
              <a:rPr lang="en-US"/>
              <a:t>Click to edit Master title style</a:t>
            </a:r>
          </a:p>
        </p:txBody>
      </p:sp>
      <p:sp>
        <p:nvSpPr>
          <p:cNvPr id="13" name="Slide Number Placeholder 5"/>
          <p:cNvSpPr>
            <a:spLocks noGrp="1"/>
          </p:cNvSpPr>
          <p:nvPr>
            <p:ph type="sldNum" sz="quarter" idx="12"/>
          </p:nvPr>
        </p:nvSpPr>
        <p:spPr>
          <a:xfrm>
            <a:off x="10721801" y="6568496"/>
            <a:ext cx="1126587" cy="180352"/>
          </a:xfrm>
        </p:spPr>
        <p:txBody>
          <a:bodyPr lIns="0" tIns="0" rIns="0" bIns="0"/>
          <a:lstStyle>
            <a:lvl1pPr>
              <a:defRPr>
                <a:solidFill>
                  <a:schemeClr val="bg1"/>
                </a:solidFill>
              </a:defRPr>
            </a:lvl1pPr>
          </a:lstStyle>
          <a:p>
            <a:fld id="{3DB5E446-421A-E746-A83E-D1D14D8D9CBB}" type="slidenum">
              <a:rPr lang="en-US" smtClean="0"/>
              <a:pPr/>
              <a:t>‹#›</a:t>
            </a:fld>
            <a:endParaRPr lang="en-US"/>
          </a:p>
        </p:txBody>
      </p:sp>
    </p:spTree>
    <p:extLst>
      <p:ext uri="{BB962C8B-B14F-4D97-AF65-F5344CB8AC3E}">
        <p14:creationId xmlns:p14="http://schemas.microsoft.com/office/powerpoint/2010/main" val="166755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itle and Content with Subtitle">
    <p:spTree>
      <p:nvGrpSpPr>
        <p:cNvPr id="1" name=""/>
        <p:cNvGrpSpPr/>
        <p:nvPr/>
      </p:nvGrpSpPr>
      <p:grpSpPr>
        <a:xfrm>
          <a:off x="0" y="0"/>
          <a:ext cx="0" cy="0"/>
          <a:chOff x="0" y="0"/>
          <a:chExt cx="0" cy="0"/>
        </a:xfrm>
      </p:grpSpPr>
      <p:sp>
        <p:nvSpPr>
          <p:cNvPr id="4" name="Text Placeholder 3"/>
          <p:cNvSpPr>
            <a:spLocks noGrp="1"/>
          </p:cNvSpPr>
          <p:nvPr>
            <p:ph type="body" sz="quarter" idx="13" hasCustomPrompt="1"/>
          </p:nvPr>
        </p:nvSpPr>
        <p:spPr>
          <a:xfrm>
            <a:off x="329852" y="827132"/>
            <a:ext cx="11544822" cy="233674"/>
          </a:xfrm>
        </p:spPr>
        <p:txBody>
          <a:bodyPr lIns="0" tIns="0" rIns="0" bIns="0">
            <a:noAutofit/>
          </a:bodyPr>
          <a:lstStyle>
            <a:lvl1pPr marL="0" indent="0">
              <a:buNone/>
              <a:defRPr sz="1800" b="0" cap="all" baseline="0">
                <a:solidFill>
                  <a:schemeClr val="accent5">
                    <a:lumMod val="75000"/>
                  </a:schemeClr>
                </a:solidFill>
              </a:defRPr>
            </a:lvl1pPr>
          </a:lstStyle>
          <a:p>
            <a:pPr lvl="0"/>
            <a:r>
              <a:rPr lang="en-US"/>
              <a:t>Subtitle</a:t>
            </a:r>
          </a:p>
        </p:txBody>
      </p:sp>
      <p:sp>
        <p:nvSpPr>
          <p:cNvPr id="7" name="Text Placeholder 2"/>
          <p:cNvSpPr>
            <a:spLocks noGrp="1"/>
          </p:cNvSpPr>
          <p:nvPr>
            <p:ph idx="1"/>
          </p:nvPr>
        </p:nvSpPr>
        <p:spPr>
          <a:xfrm>
            <a:off x="329852" y="1249286"/>
            <a:ext cx="11544822" cy="493525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p:cNvSpPr>
            <a:spLocks noGrp="1"/>
          </p:cNvSpPr>
          <p:nvPr>
            <p:ph type="title"/>
          </p:nvPr>
        </p:nvSpPr>
        <p:spPr>
          <a:xfrm>
            <a:off x="329852" y="327666"/>
            <a:ext cx="11544822" cy="402352"/>
          </a:xfrm>
          <a:prstGeom prst="rect">
            <a:avLst/>
          </a:prstGeom>
        </p:spPr>
        <p:txBody>
          <a:bodyPr vert="horz" lIns="0" tIns="0" rIns="0" bIns="0" rtlCol="0" anchor="b">
            <a:noAutofit/>
          </a:bodyPr>
          <a:lstStyle>
            <a:lvl1pPr>
              <a:defRPr sz="3600"/>
            </a:lvl1pPr>
          </a:lstStyle>
          <a:p>
            <a:pPr lvl="0"/>
            <a:r>
              <a:rPr lang="en-US"/>
              <a:t>Click to edit Master title style</a:t>
            </a:r>
          </a:p>
        </p:txBody>
      </p:sp>
      <p:sp>
        <p:nvSpPr>
          <p:cNvPr id="10" name="Slide Number Placeholder 5"/>
          <p:cNvSpPr>
            <a:spLocks noGrp="1"/>
          </p:cNvSpPr>
          <p:nvPr>
            <p:ph type="sldNum" sz="quarter" idx="12"/>
          </p:nvPr>
        </p:nvSpPr>
        <p:spPr>
          <a:xfrm>
            <a:off x="10721801" y="6568496"/>
            <a:ext cx="1126587" cy="180352"/>
          </a:xfrm>
        </p:spPr>
        <p:txBody>
          <a:bodyPr lIns="0" tIns="0" rIns="0" bIns="0"/>
          <a:lstStyle/>
          <a:p>
            <a:fld id="{3DB5E446-421A-E746-A83E-D1D14D8D9CBB}" type="slidenum">
              <a:rPr lang="en-US" smtClean="0"/>
              <a:t>‹#›</a:t>
            </a:fld>
            <a:endParaRPr lang="en-US"/>
          </a:p>
        </p:txBody>
      </p:sp>
    </p:spTree>
    <p:extLst>
      <p:ext uri="{BB962C8B-B14F-4D97-AF65-F5344CB8AC3E}">
        <p14:creationId xmlns:p14="http://schemas.microsoft.com/office/powerpoint/2010/main" val="3356433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5A92A39-BB1E-A04D-9C5D-A4870C31B43F}"/>
              </a:ext>
            </a:extLst>
          </p:cNvPr>
          <p:cNvSpPr>
            <a:spLocks noGrp="1"/>
          </p:cNvSpPr>
          <p:nvPr>
            <p:ph type="pic" sz="quarter" idx="10"/>
          </p:nvPr>
        </p:nvSpPr>
        <p:spPr>
          <a:xfrm>
            <a:off x="0" y="0"/>
            <a:ext cx="12192000" cy="6858000"/>
          </a:xfrm>
        </p:spPr>
        <p:txBody>
          <a:bodyPr/>
          <a:lstStyle>
            <a:lvl1pPr>
              <a:defRPr b="0" i="0">
                <a:latin typeface="Roboto Th" pitchFamily="2" charset="0"/>
                <a:ea typeface="Roboto Th" pitchFamily="2" charset="0"/>
              </a:defRPr>
            </a:lvl1pPr>
          </a:lstStyle>
          <a:p>
            <a:endParaRPr lang="en-US"/>
          </a:p>
        </p:txBody>
      </p:sp>
      <p:pic>
        <p:nvPicPr>
          <p:cNvPr id="9" name="Picture 8">
            <a:extLst>
              <a:ext uri="{FF2B5EF4-FFF2-40B4-BE49-F238E27FC236}">
                <a16:creationId xmlns:a16="http://schemas.microsoft.com/office/drawing/2014/main" id="{95C26F08-6850-6547-BF63-C370F3E1EFA3}"/>
              </a:ext>
            </a:extLst>
          </p:cNvPr>
          <p:cNvPicPr>
            <a:picLocks noChangeAspect="1"/>
          </p:cNvPicPr>
          <p:nvPr userDrawn="1"/>
        </p:nvPicPr>
        <p:blipFill rotWithShape="1">
          <a:blip r:embed="rId2"/>
          <a:srcRect r="50000"/>
          <a:stretch/>
        </p:blipFill>
        <p:spPr>
          <a:xfrm>
            <a:off x="0" y="0"/>
            <a:ext cx="6096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1290007" y="2603677"/>
            <a:ext cx="4805993" cy="2769989"/>
          </a:xfrm>
        </p:spPr>
        <p:txBody>
          <a:bodyPr wrap="square" anchor="b">
            <a:spAutoFit/>
          </a:bodyPr>
          <a:lstStyle>
            <a:lvl1pPr algn="l">
              <a:lnSpc>
                <a:spcPts val="7200"/>
              </a:lnSpc>
              <a:defRPr sz="7000" b="0" i="0">
                <a:solidFill>
                  <a:schemeClr val="bg1"/>
                </a:solidFill>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1290007" y="5615392"/>
            <a:ext cx="4805993" cy="221214"/>
          </a:xfrm>
        </p:spPr>
        <p:txBody>
          <a:bodyPr wrap="square" lIns="0" tIns="0" rIns="0" bIns="0">
            <a:spAutoFit/>
          </a:bodyPr>
          <a:lstStyle>
            <a:lvl1pPr marL="0" indent="0" algn="l">
              <a:buNone/>
              <a:defRPr sz="1800" b="0" i="0" baseline="0">
                <a:solidFill>
                  <a:schemeClr val="bg1"/>
                </a:solidFill>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duotone>
              <a:prstClr val="black"/>
              <a:schemeClr val="bg1">
                <a:tint val="45000"/>
                <a:satMod val="400000"/>
              </a:schemeClr>
            </a:duotone>
            <a:lum bright="100000" contrast="100000"/>
            <a:alphaModFix/>
          </a:blip>
          <a:stretch>
            <a:fillRect/>
          </a:stretch>
        </p:blipFill>
        <p:spPr>
          <a:xfrm>
            <a:off x="1290007" y="1246688"/>
            <a:ext cx="2463800" cy="406400"/>
          </a:xfrm>
          <a:prstGeom prst="rect">
            <a:avLst/>
          </a:prstGeom>
        </p:spPr>
      </p:pic>
    </p:spTree>
    <p:extLst>
      <p:ext uri="{BB962C8B-B14F-4D97-AF65-F5344CB8AC3E}">
        <p14:creationId xmlns:p14="http://schemas.microsoft.com/office/powerpoint/2010/main" val="145999811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58B9A2-201F-2A49-8D64-037D18CBB15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052" name="Picture 4" descr="What is DevOps? - Automation Consultants">
            <a:extLst>
              <a:ext uri="{FF2B5EF4-FFF2-40B4-BE49-F238E27FC236}">
                <a16:creationId xmlns:a16="http://schemas.microsoft.com/office/drawing/2014/main" id="{F5F1C074-E81B-5948-9D65-E22E0AD0626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9743901">
            <a:off x="5630996" y="2285423"/>
            <a:ext cx="6380514" cy="3238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680407" y="2133600"/>
            <a:ext cx="5845653" cy="2769989"/>
          </a:xfrm>
        </p:spPr>
        <p:txBody>
          <a:bodyPr wrap="square" anchor="b">
            <a:spAutoFit/>
          </a:bodyPr>
          <a:lstStyle>
            <a:lvl1pPr algn="l">
              <a:lnSpc>
                <a:spcPts val="7200"/>
              </a:lnSpc>
              <a:defRPr sz="7000" b="0" i="0">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680407" y="5145315"/>
            <a:ext cx="9144000" cy="221214"/>
          </a:xfrm>
        </p:spPr>
        <p:txBody>
          <a:bodyPr lIns="0" tIns="0" rIns="0" bIns="0">
            <a:spAutoFit/>
          </a:bodyPr>
          <a:lstStyle>
            <a:lvl1pPr marL="0" indent="0" algn="l">
              <a:buNone/>
              <a:defRPr sz="1800" b="0" i="0" baseline="0">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4"/>
          <a:stretch>
            <a:fillRect/>
          </a:stretch>
        </p:blipFill>
        <p:spPr>
          <a:xfrm>
            <a:off x="680407" y="1246688"/>
            <a:ext cx="2463800" cy="406400"/>
          </a:xfrm>
          <a:prstGeom prst="rect">
            <a:avLst/>
          </a:prstGeom>
        </p:spPr>
      </p:pic>
    </p:spTree>
    <p:extLst>
      <p:ext uri="{BB962C8B-B14F-4D97-AF65-F5344CB8AC3E}">
        <p14:creationId xmlns:p14="http://schemas.microsoft.com/office/powerpoint/2010/main" val="301461402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39C287-A953-434B-9C90-506DD73E350B}"/>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C78DE06-CA66-F44C-8E75-A301A0486234}"/>
              </a:ext>
            </a:extLst>
          </p:cNvPr>
          <p:cNvSpPr>
            <a:spLocks noGrp="1"/>
          </p:cNvSpPr>
          <p:nvPr>
            <p:ph type="ctrTitle" hasCustomPrompt="1"/>
          </p:nvPr>
        </p:nvSpPr>
        <p:spPr>
          <a:xfrm>
            <a:off x="5334000" y="2590800"/>
            <a:ext cx="4805993" cy="2769989"/>
          </a:xfrm>
        </p:spPr>
        <p:txBody>
          <a:bodyPr wrap="square" anchor="b">
            <a:spAutoFit/>
          </a:bodyPr>
          <a:lstStyle>
            <a:lvl1pPr algn="l">
              <a:lnSpc>
                <a:spcPts val="7200"/>
              </a:lnSpc>
              <a:defRPr sz="7000" b="0" i="0">
                <a:solidFill>
                  <a:schemeClr val="bg1"/>
                </a:solidFill>
                <a:latin typeface="Roboto Th" pitchFamily="2" charset="0"/>
                <a:ea typeface="Roboto Th" pitchFamily="2" charset="0"/>
              </a:defRPr>
            </a:lvl1pPr>
          </a:lstStyle>
          <a:p>
            <a:r>
              <a:rPr lang="en-US"/>
              <a:t>Click to </a:t>
            </a:r>
            <a:br>
              <a:rPr lang="en-US"/>
            </a:br>
            <a:r>
              <a:rPr lang="en-US"/>
              <a:t>Edit Master Title Style</a:t>
            </a:r>
          </a:p>
        </p:txBody>
      </p:sp>
      <p:sp>
        <p:nvSpPr>
          <p:cNvPr id="3" name="Subtitle 2">
            <a:extLst>
              <a:ext uri="{FF2B5EF4-FFF2-40B4-BE49-F238E27FC236}">
                <a16:creationId xmlns:a16="http://schemas.microsoft.com/office/drawing/2014/main" id="{930D3E1A-E9C8-9B4C-ABB3-04A68ED45C99}"/>
              </a:ext>
            </a:extLst>
          </p:cNvPr>
          <p:cNvSpPr>
            <a:spLocks noGrp="1"/>
          </p:cNvSpPr>
          <p:nvPr>
            <p:ph type="subTitle" idx="1"/>
          </p:nvPr>
        </p:nvSpPr>
        <p:spPr>
          <a:xfrm>
            <a:off x="5334000" y="5602515"/>
            <a:ext cx="4805993" cy="221214"/>
          </a:xfrm>
        </p:spPr>
        <p:txBody>
          <a:bodyPr wrap="square" lIns="0" tIns="0" rIns="0" bIns="0">
            <a:spAutoFit/>
          </a:bodyPr>
          <a:lstStyle>
            <a:lvl1pPr marL="0" indent="0" algn="l">
              <a:buNone/>
              <a:defRPr sz="1800" b="0" i="0" baseline="0">
                <a:solidFill>
                  <a:schemeClr val="bg1"/>
                </a:solidFill>
                <a:latin typeface="Roboto Th" pitchFamily="2" charset="0"/>
                <a:ea typeface="Roboto Th"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0" name="Picture 9">
            <a:extLst>
              <a:ext uri="{FF2B5EF4-FFF2-40B4-BE49-F238E27FC236}">
                <a16:creationId xmlns:a16="http://schemas.microsoft.com/office/drawing/2014/main" id="{5349AF2F-1CD8-6E4E-9C09-917AD366DFDB}"/>
              </a:ext>
            </a:extLst>
          </p:cNvPr>
          <p:cNvPicPr>
            <a:picLocks noChangeAspect="1"/>
          </p:cNvPicPr>
          <p:nvPr userDrawn="1"/>
        </p:nvPicPr>
        <p:blipFill>
          <a:blip r:embed="rId3">
            <a:duotone>
              <a:prstClr val="black"/>
              <a:schemeClr val="bg1">
                <a:tint val="45000"/>
                <a:satMod val="400000"/>
              </a:schemeClr>
            </a:duotone>
            <a:lum bright="100000" contrast="100000"/>
            <a:alphaModFix/>
          </a:blip>
          <a:stretch>
            <a:fillRect/>
          </a:stretch>
        </p:blipFill>
        <p:spPr>
          <a:xfrm>
            <a:off x="5334000" y="990600"/>
            <a:ext cx="2463800" cy="406400"/>
          </a:xfrm>
          <a:prstGeom prst="rect">
            <a:avLst/>
          </a:prstGeom>
        </p:spPr>
      </p:pic>
    </p:spTree>
    <p:extLst>
      <p:ext uri="{BB962C8B-B14F-4D97-AF65-F5344CB8AC3E}">
        <p14:creationId xmlns:p14="http://schemas.microsoft.com/office/powerpoint/2010/main" val="3897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0F300-2E20-1F4B-9331-E87CB43102DD}"/>
              </a:ext>
            </a:extLst>
          </p:cNvPr>
          <p:cNvSpPr>
            <a:spLocks noGrp="1"/>
          </p:cNvSpPr>
          <p:nvPr>
            <p:ph type="title"/>
          </p:nvPr>
        </p:nvSpPr>
        <p:spPr>
          <a:xfrm>
            <a:off x="351542" y="306389"/>
            <a:ext cx="10961316" cy="498598"/>
          </a:xfrm>
        </p:spPr>
        <p:txBody>
          <a:bodyPr anchor="t"/>
          <a:lstStyle>
            <a:lvl1pPr>
              <a:defRPr sz="3600" b="0" i="0">
                <a:latin typeface="Roboto Th" pitchFamily="2" charset="0"/>
                <a:ea typeface="Roboto Th"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C3221FE-3D8B-3342-A1C4-34444A67486D}"/>
              </a:ext>
            </a:extLst>
          </p:cNvPr>
          <p:cNvSpPr>
            <a:spLocks noGrp="1"/>
          </p:cNvSpPr>
          <p:nvPr>
            <p:ph idx="1"/>
          </p:nvPr>
        </p:nvSpPr>
        <p:spPr/>
        <p:txBody>
          <a:bodyPr>
            <a:normAutofit/>
          </a:bodyPr>
          <a:lstStyle>
            <a:lvl1pPr marL="182880">
              <a:defRPr sz="2400" b="0" i="0">
                <a:latin typeface="Roboto Th" pitchFamily="2" charset="0"/>
                <a:ea typeface="Roboto Th" pitchFamily="2" charset="0"/>
              </a:defRPr>
            </a:lvl1pPr>
            <a:lvl2pPr>
              <a:defRPr sz="2400" b="0" i="0">
                <a:latin typeface="Roboto Th" pitchFamily="2" charset="0"/>
                <a:ea typeface="Roboto Th" pitchFamily="2" charset="0"/>
              </a:defRPr>
            </a:lvl2pPr>
            <a:lvl3pPr>
              <a:defRPr sz="2400" b="0" i="0">
                <a:latin typeface="Roboto Th" pitchFamily="2" charset="0"/>
                <a:ea typeface="Roboto Th" pitchFamily="2" charset="0"/>
              </a:defRPr>
            </a:lvl3pPr>
            <a:lvl4pPr>
              <a:defRPr sz="2400" b="0" i="0">
                <a:latin typeface="Roboto Th" pitchFamily="2" charset="0"/>
                <a:ea typeface="Roboto Th" pitchFamily="2" charset="0"/>
              </a:defRPr>
            </a:lvl4pPr>
            <a:lvl5pPr>
              <a:defRPr sz="2400" b="0" i="0">
                <a:latin typeface="Roboto Th" pitchFamily="2" charset="0"/>
                <a:ea typeface="Roboto Th"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4595435-152D-CD4F-A2C0-0C446EA1BD80}"/>
              </a:ext>
            </a:extLst>
          </p:cNvPr>
          <p:cNvSpPr>
            <a:spLocks noGrp="1"/>
          </p:cNvSpPr>
          <p:nvPr>
            <p:ph type="sldNum" sz="quarter" idx="12"/>
          </p:nvPr>
        </p:nvSpPr>
        <p:spPr/>
        <p:txBody>
          <a:bodyPr/>
          <a:lstStyle>
            <a:lvl1pPr>
              <a:defRPr b="0" i="0">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2CDF589D-0725-2442-B870-9728CD4CA4E6}"/>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Tree>
    <p:extLst>
      <p:ext uri="{BB962C8B-B14F-4D97-AF65-F5344CB8AC3E}">
        <p14:creationId xmlns:p14="http://schemas.microsoft.com/office/powerpoint/2010/main" val="353466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4FD0C32-8900-A34B-B0C3-BC36EA82511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53126"/>
            <a:ext cx="6654628" cy="1773499"/>
          </a:xfrm>
        </p:spPr>
        <p:txBody>
          <a:bodyPr anchor="ctr"/>
          <a:lstStyle>
            <a:lvl1pPr>
              <a:lnSpc>
                <a:spcPts val="7200"/>
              </a:lnSpc>
              <a:defRPr sz="4800" b="0" i="0">
                <a:solidFill>
                  <a:schemeClr val="bg1"/>
                </a:solidFill>
                <a:latin typeface="Roboto Th" pitchFamily="2" charset="0"/>
                <a:ea typeface="Roboto Th" pitchFamily="2" charset="0"/>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3"/>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4"/>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5">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647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169E1C-0618-8E44-ABD3-CF570F018560}"/>
              </a:ext>
            </a:extLst>
          </p:cNvPr>
          <p:cNvSpPr/>
          <p:nvPr userDrawn="1"/>
        </p:nvSpPr>
        <p:spPr>
          <a:xfrm>
            <a:off x="-2" y="0"/>
            <a:ext cx="12192002" cy="6858000"/>
          </a:xfrm>
          <a:prstGeom prst="rect">
            <a:avLst/>
          </a:prstGeom>
          <a:gradFill>
            <a:gsLst>
              <a:gs pos="0">
                <a:srgbClr val="40C7F4">
                  <a:lumMod val="67483"/>
                </a:srgbClr>
              </a:gs>
              <a:gs pos="82000">
                <a:srgbClr val="203A7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2813292-8204-B542-BAA9-4B9DA041D849}"/>
              </a:ext>
            </a:extLst>
          </p:cNvPr>
          <p:cNvPicPr>
            <a:picLocks noChangeAspect="1"/>
          </p:cNvPicPr>
          <p:nvPr userDrawn="1"/>
        </p:nvPicPr>
        <p:blipFill>
          <a:blip r:embed="rId2">
            <a:alphaModFix/>
          </a:blip>
          <a:stretch>
            <a:fillRect/>
          </a:stretch>
        </p:blipFill>
        <p:spPr>
          <a:xfrm>
            <a:off x="0" y="10875"/>
            <a:ext cx="12192000" cy="6858000"/>
          </a:xfrm>
          <a:prstGeom prst="rect">
            <a:avLst/>
          </a:prstGeom>
        </p:spPr>
      </p:pic>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3"/>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4"/>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5">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726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F6401230-52FB-E543-82A0-622F99795572}"/>
              </a:ext>
            </a:extLst>
          </p:cNvPr>
          <p:cNvSpPr>
            <a:spLocks noGrp="1"/>
          </p:cNvSpPr>
          <p:nvPr>
            <p:ph type="pic" sz="quarter" idx="10"/>
          </p:nvPr>
        </p:nvSpPr>
        <p:spPr>
          <a:xfrm>
            <a:off x="0" y="0"/>
            <a:ext cx="12192000" cy="6858000"/>
          </a:xfrm>
        </p:spPr>
        <p:txBody>
          <a:bodyPr/>
          <a:lstStyle>
            <a:lvl1pPr>
              <a:defRPr b="0" i="0">
                <a:latin typeface="Roboto Th" pitchFamily="2" charset="0"/>
                <a:ea typeface="Roboto Th" pitchFamily="2" charset="0"/>
              </a:defRPr>
            </a:lvl1pPr>
          </a:lstStyle>
          <a:p>
            <a:endParaRPr lang="en-US"/>
          </a:p>
        </p:txBody>
      </p:sp>
      <p:sp>
        <p:nvSpPr>
          <p:cNvPr id="2" name="Title 1">
            <a:extLst>
              <a:ext uri="{FF2B5EF4-FFF2-40B4-BE49-F238E27FC236}">
                <a16:creationId xmlns:a16="http://schemas.microsoft.com/office/drawing/2014/main" id="{F202178A-65B5-C048-8371-19660DB52D42}"/>
              </a:ext>
            </a:extLst>
          </p:cNvPr>
          <p:cNvSpPr>
            <a:spLocks noGrp="1"/>
          </p:cNvSpPr>
          <p:nvPr>
            <p:ph type="title" hasCustomPrompt="1"/>
          </p:nvPr>
        </p:nvSpPr>
        <p:spPr>
          <a:xfrm>
            <a:off x="3804605" y="2516546"/>
            <a:ext cx="6654628" cy="1846659"/>
          </a:xfrm>
        </p:spPr>
        <p:txBody>
          <a:bodyPr anchor="ctr"/>
          <a:lstStyle>
            <a:lvl1pPr>
              <a:lnSpc>
                <a:spcPts val="7200"/>
              </a:lnSpc>
              <a:defRPr sz="6000" b="0" i="0">
                <a:solidFill>
                  <a:schemeClr val="bg1"/>
                </a:solidFill>
                <a:latin typeface="Roboto Th" pitchFamily="2" charset="0"/>
                <a:ea typeface="Roboto Th" pitchFamily="2" charset="0"/>
              </a:defRPr>
            </a:lvl1pPr>
          </a:lstStyle>
          <a:p>
            <a:r>
              <a:rPr lang="en-US"/>
              <a:t>Click to Edit Master Title Style</a:t>
            </a:r>
          </a:p>
        </p:txBody>
      </p:sp>
      <p:sp>
        <p:nvSpPr>
          <p:cNvPr id="6" name="Slide Number Placeholder 5">
            <a:extLst>
              <a:ext uri="{FF2B5EF4-FFF2-40B4-BE49-F238E27FC236}">
                <a16:creationId xmlns:a16="http://schemas.microsoft.com/office/drawing/2014/main" id="{E9CC915B-91B5-9B43-82CF-110A2E6A0709}"/>
              </a:ext>
            </a:extLst>
          </p:cNvPr>
          <p:cNvSpPr>
            <a:spLocks noGrp="1"/>
          </p:cNvSpPr>
          <p:nvPr>
            <p:ph type="sldNum" sz="quarter" idx="12"/>
          </p:nvPr>
        </p:nvSpPr>
        <p:spPr/>
        <p:txBody>
          <a:bodyPr/>
          <a:lstStyle>
            <a:lvl1pPr>
              <a:defRPr b="0" i="0">
                <a:solidFill>
                  <a:schemeClr val="bg1"/>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7" name="Footer Placeholder 4">
            <a:extLst>
              <a:ext uri="{FF2B5EF4-FFF2-40B4-BE49-F238E27FC236}">
                <a16:creationId xmlns:a16="http://schemas.microsoft.com/office/drawing/2014/main" id="{9DCAB332-A462-F642-BD68-831EB2CFE664}"/>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chemeClr val="bg1"/>
                </a:solidFill>
                <a:latin typeface="Roboto Th" pitchFamily="2" charset="0"/>
                <a:ea typeface="Roboto Th" pitchFamily="2" charset="0"/>
              </a:defRPr>
            </a:lvl1pPr>
          </a:lstStyle>
          <a:p>
            <a:r>
              <a:rPr lang="en-US"/>
              <a:t>Copyright © 2021 CyberArk Software Ltd. All rights reserved.</a:t>
            </a:r>
          </a:p>
        </p:txBody>
      </p:sp>
      <p:pic>
        <p:nvPicPr>
          <p:cNvPr id="10" name="Picture 9">
            <a:extLst>
              <a:ext uri="{FF2B5EF4-FFF2-40B4-BE49-F238E27FC236}">
                <a16:creationId xmlns:a16="http://schemas.microsoft.com/office/drawing/2014/main" id="{D798819C-39EE-4743-8A29-4087DFCABE3E}"/>
              </a:ext>
            </a:extLst>
          </p:cNvPr>
          <p:cNvPicPr>
            <a:picLocks noChangeAspect="1"/>
          </p:cNvPicPr>
          <p:nvPr userDrawn="1"/>
        </p:nvPicPr>
        <p:blipFill>
          <a:blip r:embed="rId2"/>
          <a:stretch>
            <a:fillRect/>
          </a:stretch>
        </p:blipFill>
        <p:spPr>
          <a:xfrm>
            <a:off x="11752980" y="2781300"/>
            <a:ext cx="203200" cy="1397000"/>
          </a:xfrm>
          <a:prstGeom prst="rect">
            <a:avLst/>
          </a:prstGeom>
        </p:spPr>
      </p:pic>
      <p:pic>
        <p:nvPicPr>
          <p:cNvPr id="11" name="Picture 10">
            <a:extLst>
              <a:ext uri="{FF2B5EF4-FFF2-40B4-BE49-F238E27FC236}">
                <a16:creationId xmlns:a16="http://schemas.microsoft.com/office/drawing/2014/main" id="{6B61A4B5-DD3A-154F-ADC3-68722871E01D}"/>
              </a:ext>
            </a:extLst>
          </p:cNvPr>
          <p:cNvPicPr>
            <a:picLocks noChangeAspect="1"/>
          </p:cNvPicPr>
          <p:nvPr userDrawn="1"/>
        </p:nvPicPr>
        <p:blipFill>
          <a:blip r:embed="rId3"/>
          <a:stretch>
            <a:fillRect/>
          </a:stretch>
        </p:blipFill>
        <p:spPr>
          <a:xfrm>
            <a:off x="3277296" y="1098550"/>
            <a:ext cx="50800" cy="4660900"/>
          </a:xfrm>
          <a:prstGeom prst="rect">
            <a:avLst/>
          </a:prstGeom>
        </p:spPr>
      </p:pic>
      <p:cxnSp>
        <p:nvCxnSpPr>
          <p:cNvPr id="16" name="Straight Connector 15">
            <a:extLst>
              <a:ext uri="{FF2B5EF4-FFF2-40B4-BE49-F238E27FC236}">
                <a16:creationId xmlns:a16="http://schemas.microsoft.com/office/drawing/2014/main" id="{0418010E-A516-6E4F-AB92-F4E8B03AD3A7}"/>
              </a:ext>
            </a:extLst>
          </p:cNvPr>
          <p:cNvCxnSpPr>
            <a:cxnSpLocks/>
          </p:cNvCxnSpPr>
          <p:nvPr userDrawn="1"/>
        </p:nvCxnSpPr>
        <p:spPr>
          <a:xfrm>
            <a:off x="10245725" y="6505444"/>
            <a:ext cx="127952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8247D6B2-E489-6946-9AF1-49D33684AEDB}"/>
              </a:ext>
            </a:extLst>
          </p:cNvPr>
          <p:cNvPicPr>
            <a:picLocks noChangeAspect="1"/>
          </p:cNvPicPr>
          <p:nvPr userDrawn="1"/>
        </p:nvPicPr>
        <p:blipFill>
          <a:blip r:embed="rId4">
            <a:biLevel thresh="25000"/>
          </a:blip>
          <a:stretch>
            <a:fillRect/>
          </a:stretch>
        </p:blipFill>
        <p:spPr>
          <a:xfrm>
            <a:off x="11745890" y="6372094"/>
            <a:ext cx="228600" cy="266700"/>
          </a:xfrm>
          <a:prstGeom prst="rect">
            <a:avLst/>
          </a:prstGeom>
        </p:spPr>
      </p:pic>
      <p:sp>
        <p:nvSpPr>
          <p:cNvPr id="18" name="Footer Placeholder 4">
            <a:extLst>
              <a:ext uri="{FF2B5EF4-FFF2-40B4-BE49-F238E27FC236}">
                <a16:creationId xmlns:a16="http://schemas.microsoft.com/office/drawing/2014/main" id="{9CAB91F4-0DF3-0542-8A05-EEDAAAB9AB2A}"/>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chemeClr val="bg1"/>
                </a:solidFill>
                <a:effectLst/>
                <a:latin typeface="Roboto Lt" pitchFamily="2" charset="0"/>
                <a:ea typeface="Roboto Lt" pitchFamily="2" charset="0"/>
              </a:rPr>
              <a:t>cyberark.com</a:t>
            </a:r>
            <a:endParaRPr lang="en-US" sz="700" b="0" i="0">
              <a:solidFill>
                <a:schemeClr val="bg1"/>
              </a:solidFill>
              <a:effectLst/>
              <a:latin typeface="Roboto Lt" pitchFamily="2" charset="0"/>
              <a:ea typeface="Roboto Lt" pitchFamily="2" charset="0"/>
            </a:endParaRPr>
          </a:p>
        </p:txBody>
      </p:sp>
      <p:cxnSp>
        <p:nvCxnSpPr>
          <p:cNvPr id="19" name="Straight Connector 18">
            <a:extLst>
              <a:ext uri="{FF2B5EF4-FFF2-40B4-BE49-F238E27FC236}">
                <a16:creationId xmlns:a16="http://schemas.microsoft.com/office/drawing/2014/main" id="{1F058BA1-C526-DB46-B1C1-54C048FA47F6}"/>
              </a:ext>
            </a:extLst>
          </p:cNvPr>
          <p:cNvCxnSpPr>
            <a:cxnSpLocks/>
          </p:cNvCxnSpPr>
          <p:nvPr userDrawn="1"/>
        </p:nvCxnSpPr>
        <p:spPr>
          <a:xfrm>
            <a:off x="11690350" y="5727047"/>
            <a:ext cx="33968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833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A3DB5A-C198-AC48-A76F-437728EEC70A}"/>
              </a:ext>
            </a:extLst>
          </p:cNvPr>
          <p:cNvSpPr>
            <a:spLocks noGrp="1"/>
          </p:cNvSpPr>
          <p:nvPr>
            <p:ph type="title"/>
          </p:nvPr>
        </p:nvSpPr>
        <p:spPr>
          <a:xfrm>
            <a:off x="625258" y="655985"/>
            <a:ext cx="10961316" cy="1218795"/>
          </a:xfrm>
          <a:prstGeom prst="rect">
            <a:avLst/>
          </a:prstGeom>
        </p:spPr>
        <p:txBody>
          <a:bodyPr vert="horz" wrap="square" lIns="0" tIns="0" rIns="0" bIns="0" rtlCol="0" anchor="t">
            <a:spAutoFit/>
          </a:bodyPr>
          <a:lstStyle/>
          <a:p>
            <a:r>
              <a:rPr lang="en-US"/>
              <a:t>Click to edit </a:t>
            </a:r>
            <a:br>
              <a:rPr lang="en-US"/>
            </a:br>
            <a:r>
              <a:rPr lang="en-US"/>
              <a:t>Master title style</a:t>
            </a:r>
          </a:p>
        </p:txBody>
      </p:sp>
      <p:sp>
        <p:nvSpPr>
          <p:cNvPr id="3" name="Text Placeholder 2">
            <a:extLst>
              <a:ext uri="{FF2B5EF4-FFF2-40B4-BE49-F238E27FC236}">
                <a16:creationId xmlns:a16="http://schemas.microsoft.com/office/drawing/2014/main" id="{6DD75CDF-C3A8-FB47-A4D9-B82C093E0D49}"/>
              </a:ext>
            </a:extLst>
          </p:cNvPr>
          <p:cNvSpPr>
            <a:spLocks noGrp="1"/>
          </p:cNvSpPr>
          <p:nvPr>
            <p:ph type="body" idx="1"/>
          </p:nvPr>
        </p:nvSpPr>
        <p:spPr>
          <a:xfrm>
            <a:off x="600205" y="2445862"/>
            <a:ext cx="10986369" cy="21386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CF06DE-8A0C-2948-8D8A-AC871A012D3E}"/>
              </a:ext>
            </a:extLst>
          </p:cNvPr>
          <p:cNvSpPr>
            <a:spLocks noGrp="1"/>
          </p:cNvSpPr>
          <p:nvPr>
            <p:ph type="ftr" sz="quarter" idx="3"/>
          </p:nvPr>
        </p:nvSpPr>
        <p:spPr>
          <a:xfrm>
            <a:off x="351542" y="6459278"/>
            <a:ext cx="4114800" cy="92333"/>
          </a:xfrm>
          <a:prstGeom prst="rect">
            <a:avLst/>
          </a:prstGeom>
        </p:spPr>
        <p:txBody>
          <a:bodyPr vert="horz" lIns="0" tIns="0" rIns="0" bIns="0" rtlCol="0" anchor="ctr">
            <a:spAutoFit/>
          </a:bodyPr>
          <a:lstStyle>
            <a:lvl1pPr algn="l">
              <a:defRPr sz="600" b="0" i="0">
                <a:solidFill>
                  <a:srgbClr val="6E8897"/>
                </a:solidFill>
                <a:latin typeface="Roboto Th" pitchFamily="2" charset="0"/>
                <a:ea typeface="Roboto Th" pitchFamily="2" charset="0"/>
              </a:defRPr>
            </a:lvl1pPr>
          </a:lstStyle>
          <a:p>
            <a:r>
              <a:rPr lang="en-US"/>
              <a:t>Copyright © 2021 CyberArk Software Ltd. All rights reserved.</a:t>
            </a:r>
          </a:p>
        </p:txBody>
      </p:sp>
      <p:sp>
        <p:nvSpPr>
          <p:cNvPr id="6" name="Slide Number Placeholder 5">
            <a:extLst>
              <a:ext uri="{FF2B5EF4-FFF2-40B4-BE49-F238E27FC236}">
                <a16:creationId xmlns:a16="http://schemas.microsoft.com/office/drawing/2014/main" id="{5DBC7EA6-4F3D-8647-9213-D25198AA6B2C}"/>
              </a:ext>
            </a:extLst>
          </p:cNvPr>
          <p:cNvSpPr>
            <a:spLocks noGrp="1"/>
          </p:cNvSpPr>
          <p:nvPr>
            <p:ph type="sldNum" sz="quarter" idx="4"/>
          </p:nvPr>
        </p:nvSpPr>
        <p:spPr>
          <a:xfrm>
            <a:off x="11690350" y="5723872"/>
            <a:ext cx="339680" cy="365125"/>
          </a:xfrm>
          <a:prstGeom prst="rect">
            <a:avLst/>
          </a:prstGeom>
        </p:spPr>
        <p:txBody>
          <a:bodyPr vert="horz" lIns="0" tIns="0" rIns="0" bIns="0" rtlCol="0" anchor="ctr"/>
          <a:lstStyle>
            <a:lvl1pPr algn="ctr">
              <a:defRPr sz="800" b="0" i="0">
                <a:solidFill>
                  <a:srgbClr val="6E8897"/>
                </a:solidFill>
                <a:latin typeface="Roboto Th" pitchFamily="2" charset="0"/>
                <a:ea typeface="Roboto Th" pitchFamily="2" charset="0"/>
              </a:defRPr>
            </a:lvl1pPr>
          </a:lstStyle>
          <a:p>
            <a:fld id="{9C4DAF8E-FDD9-D749-9BB5-653BA8DA8860}" type="slidenum">
              <a:rPr lang="en-US" smtClean="0"/>
              <a:pPr/>
              <a:t>‹#›</a:t>
            </a:fld>
            <a:endParaRPr lang="en-US"/>
          </a:p>
        </p:txBody>
      </p:sp>
      <p:sp>
        <p:nvSpPr>
          <p:cNvPr id="9" name="Rectangle 8">
            <a:extLst>
              <a:ext uri="{FF2B5EF4-FFF2-40B4-BE49-F238E27FC236}">
                <a16:creationId xmlns:a16="http://schemas.microsoft.com/office/drawing/2014/main" id="{4BB668F8-3106-1E4C-9409-821F659310E1}"/>
              </a:ext>
            </a:extLst>
          </p:cNvPr>
          <p:cNvSpPr/>
          <p:nvPr userDrawn="1"/>
        </p:nvSpPr>
        <p:spPr>
          <a:xfrm>
            <a:off x="-1" y="0"/>
            <a:ext cx="54864" cy="6858000"/>
          </a:xfrm>
          <a:prstGeom prst="rect">
            <a:avLst/>
          </a:prstGeom>
          <a:gradFill>
            <a:gsLst>
              <a:gs pos="100000">
                <a:srgbClr val="2BB3EE"/>
              </a:gs>
              <a:gs pos="0">
                <a:srgbClr val="266FB8"/>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B68FB526-46AB-C442-9A3F-2CDD7EEBC993}"/>
              </a:ext>
            </a:extLst>
          </p:cNvPr>
          <p:cNvCxnSpPr>
            <a:cxnSpLocks/>
          </p:cNvCxnSpPr>
          <p:nvPr userDrawn="1"/>
        </p:nvCxnSpPr>
        <p:spPr>
          <a:xfrm>
            <a:off x="11690350" y="5727047"/>
            <a:ext cx="339680" cy="0"/>
          </a:xfrm>
          <a:prstGeom prst="line">
            <a:avLst/>
          </a:prstGeom>
          <a:ln>
            <a:solidFill>
              <a:srgbClr val="6E8897"/>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2DA99B5-03E6-A240-9DEB-7A98EEA038C2}"/>
              </a:ext>
            </a:extLst>
          </p:cNvPr>
          <p:cNvCxnSpPr>
            <a:cxnSpLocks/>
          </p:cNvCxnSpPr>
          <p:nvPr userDrawn="1"/>
        </p:nvCxnSpPr>
        <p:spPr>
          <a:xfrm>
            <a:off x="10245725" y="6505444"/>
            <a:ext cx="1279525" cy="0"/>
          </a:xfrm>
          <a:prstGeom prst="line">
            <a:avLst/>
          </a:prstGeom>
          <a:ln>
            <a:solidFill>
              <a:srgbClr val="6E8897"/>
            </a:solidFill>
          </a:ln>
        </p:spPr>
        <p:style>
          <a:lnRef idx="1">
            <a:schemeClr val="accent1"/>
          </a:lnRef>
          <a:fillRef idx="0">
            <a:schemeClr val="accent1"/>
          </a:fillRef>
          <a:effectRef idx="0">
            <a:schemeClr val="accent1"/>
          </a:effectRef>
          <a:fontRef idx="minor">
            <a:schemeClr val="tx1"/>
          </a:fontRef>
        </p:style>
      </p:cxnSp>
      <p:sp>
        <p:nvSpPr>
          <p:cNvPr id="18" name="Footer Placeholder 4">
            <a:extLst>
              <a:ext uri="{FF2B5EF4-FFF2-40B4-BE49-F238E27FC236}">
                <a16:creationId xmlns:a16="http://schemas.microsoft.com/office/drawing/2014/main" id="{757D947A-A91E-A945-BF71-852C06405962}"/>
              </a:ext>
            </a:extLst>
          </p:cNvPr>
          <p:cNvSpPr txBox="1">
            <a:spLocks/>
          </p:cNvSpPr>
          <p:nvPr userDrawn="1"/>
        </p:nvSpPr>
        <p:spPr>
          <a:xfrm>
            <a:off x="6049318" y="6451583"/>
            <a:ext cx="4114800" cy="107722"/>
          </a:xfrm>
          <a:prstGeom prst="rect">
            <a:avLst/>
          </a:prstGeom>
        </p:spPr>
        <p:txBody>
          <a:bodyPr vert="horz" lIns="0" tIns="0" rIns="0" bIns="0" rtlCol="0" anchor="ctr">
            <a:spAutoFit/>
          </a:bodyPr>
          <a:lstStyle>
            <a:defPPr>
              <a:defRPr lang="en-US"/>
            </a:defPPr>
            <a:lvl1pPr marL="0" algn="l" defTabSz="914400" rtl="0" eaLnBrk="1" latinLnBrk="0" hangingPunct="1">
              <a:defRPr sz="600" kern="1200">
                <a:solidFill>
                  <a:srgbClr val="6E8897"/>
                </a:solidFill>
                <a:latin typeface="Roboto" pitchFamily="2" charset="0"/>
                <a:ea typeface="Roboto"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b="0" i="0" err="1">
                <a:solidFill>
                  <a:srgbClr val="6E8897"/>
                </a:solidFill>
                <a:effectLst/>
                <a:latin typeface="Roboto Lt" pitchFamily="2" charset="0"/>
                <a:ea typeface="Roboto Lt" pitchFamily="2" charset="0"/>
              </a:rPr>
              <a:t>cyberark.com</a:t>
            </a:r>
            <a:endParaRPr lang="en-US" sz="700" b="0" i="0">
              <a:solidFill>
                <a:srgbClr val="6E8897"/>
              </a:solidFill>
              <a:effectLst/>
              <a:latin typeface="Roboto Lt" pitchFamily="2" charset="0"/>
              <a:ea typeface="Roboto Lt" pitchFamily="2" charset="0"/>
            </a:endParaRPr>
          </a:p>
        </p:txBody>
      </p:sp>
      <p:pic>
        <p:nvPicPr>
          <p:cNvPr id="19" name="Picture 18">
            <a:extLst>
              <a:ext uri="{FF2B5EF4-FFF2-40B4-BE49-F238E27FC236}">
                <a16:creationId xmlns:a16="http://schemas.microsoft.com/office/drawing/2014/main" id="{5C40648E-BF16-024D-BCDB-F27151A7E803}"/>
              </a:ext>
            </a:extLst>
          </p:cNvPr>
          <p:cNvPicPr>
            <a:picLocks noChangeAspect="1"/>
          </p:cNvPicPr>
          <p:nvPr userDrawn="1"/>
        </p:nvPicPr>
        <p:blipFill>
          <a:blip r:embed="rId29"/>
          <a:stretch>
            <a:fillRect/>
          </a:stretch>
        </p:blipFill>
        <p:spPr>
          <a:xfrm>
            <a:off x="11745890" y="6372094"/>
            <a:ext cx="228600" cy="266700"/>
          </a:xfrm>
          <a:prstGeom prst="rect">
            <a:avLst/>
          </a:prstGeom>
        </p:spPr>
      </p:pic>
    </p:spTree>
    <p:extLst>
      <p:ext uri="{BB962C8B-B14F-4D97-AF65-F5344CB8AC3E}">
        <p14:creationId xmlns:p14="http://schemas.microsoft.com/office/powerpoint/2010/main" val="3137556674"/>
      </p:ext>
    </p:extLst>
  </p:cSld>
  <p:clrMap bg1="lt1" tx1="dk1" bg2="lt2" tx2="dk2" accent1="accent1" accent2="accent2" accent3="accent3" accent4="accent4" accent5="accent5" accent6="accent6" hlink="hlink" folHlink="folHlink"/>
  <p:sldLayoutIdLst>
    <p:sldLayoutId id="2147483649" r:id="rId1"/>
    <p:sldLayoutId id="2147483673" r:id="rId2"/>
    <p:sldLayoutId id="2147483660" r:id="rId3"/>
    <p:sldLayoutId id="2147483674" r:id="rId4"/>
    <p:sldLayoutId id="2147483675" r:id="rId5"/>
    <p:sldLayoutId id="2147483650" r:id="rId6"/>
    <p:sldLayoutId id="2147483651" r:id="rId7"/>
    <p:sldLayoutId id="2147483658" r:id="rId8"/>
    <p:sldLayoutId id="2147483661" r:id="rId9"/>
    <p:sldLayoutId id="2147483662" r:id="rId10"/>
    <p:sldLayoutId id="2147483664" r:id="rId11"/>
    <p:sldLayoutId id="2147483669" r:id="rId12"/>
    <p:sldLayoutId id="2147483670" r:id="rId13"/>
    <p:sldLayoutId id="2147483663" r:id="rId14"/>
    <p:sldLayoutId id="2147483671" r:id="rId15"/>
    <p:sldLayoutId id="2147483672" r:id="rId16"/>
    <p:sldLayoutId id="2147483652" r:id="rId17"/>
    <p:sldLayoutId id="2147483659" r:id="rId18"/>
    <p:sldLayoutId id="2147483668" r:id="rId19"/>
    <p:sldLayoutId id="2147483665" r:id="rId20"/>
    <p:sldLayoutId id="2147483667" r:id="rId21"/>
    <p:sldLayoutId id="2147483666" r:id="rId22"/>
    <p:sldLayoutId id="2147483655" r:id="rId23"/>
    <p:sldLayoutId id="2147483676" r:id="rId24"/>
    <p:sldLayoutId id="2147483677" r:id="rId25"/>
    <p:sldLayoutId id="2147483678" r:id="rId26"/>
    <p:sldLayoutId id="2147483679" r:id="rId27"/>
  </p:sldLayoutIdLst>
  <p:txStyles>
    <p:titleStyle>
      <a:lvl1pPr algn="l" defTabSz="914400" rtl="0" eaLnBrk="1" latinLnBrk="0" hangingPunct="1">
        <a:lnSpc>
          <a:spcPct val="90000"/>
        </a:lnSpc>
        <a:spcBef>
          <a:spcPct val="0"/>
        </a:spcBef>
        <a:buNone/>
        <a:defRPr sz="4400" b="0" i="0" kern="1200">
          <a:gradFill>
            <a:gsLst>
              <a:gs pos="0">
                <a:srgbClr val="2BB3EE"/>
              </a:gs>
              <a:gs pos="81000">
                <a:srgbClr val="266FB8"/>
              </a:gs>
            </a:gsLst>
            <a:lin ang="2700000" scaled="0"/>
          </a:gradFill>
          <a:latin typeface="Roboto Th" pitchFamily="2" charset="0"/>
          <a:ea typeface="Roboto Th" pitchFamily="2" charset="0"/>
          <a:cs typeface="+mj-cs"/>
        </a:defRPr>
      </a:lvl1pPr>
    </p:titleStyle>
    <p:bodyStyle>
      <a:lvl1pPr marL="137160"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1pPr>
      <a:lvl2pPr marL="365760" indent="-182880" algn="l" defTabSz="914400" rtl="0" eaLnBrk="1" latinLnBrk="0" hangingPunct="1">
        <a:lnSpc>
          <a:spcPts val="1680"/>
        </a:lnSpc>
        <a:spcBef>
          <a:spcPts val="1000"/>
        </a:spcBef>
        <a:buFont typeface="System Font Regular"/>
        <a:buChar char="–"/>
        <a:defRPr sz="1300" b="0" i="0" kern="1200">
          <a:solidFill>
            <a:srgbClr val="00305A"/>
          </a:solidFill>
          <a:latin typeface="Roboto Th" pitchFamily="2" charset="0"/>
          <a:ea typeface="Roboto Th" pitchFamily="2" charset="0"/>
          <a:cs typeface="+mn-cs"/>
        </a:defRPr>
      </a:lvl2pPr>
      <a:lvl3pPr marL="566928"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3pPr>
      <a:lvl4pPr marL="749808" indent="-182880" algn="l" defTabSz="914400" rtl="0" eaLnBrk="1" latinLnBrk="0" hangingPunct="1">
        <a:lnSpc>
          <a:spcPts val="1680"/>
        </a:lnSpc>
        <a:spcBef>
          <a:spcPts val="1000"/>
        </a:spcBef>
        <a:buFont typeface="System Font Regular"/>
        <a:buChar char="–"/>
        <a:defRPr sz="1300" b="0" i="0" kern="1200">
          <a:solidFill>
            <a:srgbClr val="00305A"/>
          </a:solidFill>
          <a:latin typeface="Roboto Th" pitchFamily="2" charset="0"/>
          <a:ea typeface="Roboto Th" pitchFamily="2" charset="0"/>
          <a:cs typeface="+mn-cs"/>
        </a:defRPr>
      </a:lvl4pPr>
      <a:lvl5pPr marL="960120" indent="-182880" algn="l" defTabSz="914400" rtl="0" eaLnBrk="1" latinLnBrk="0" hangingPunct="1">
        <a:lnSpc>
          <a:spcPts val="1680"/>
        </a:lnSpc>
        <a:spcBef>
          <a:spcPts val="1000"/>
        </a:spcBef>
        <a:buFont typeface="Arial" panose="020B0604020202020204" pitchFamily="34" charset="0"/>
        <a:buChar char="•"/>
        <a:defRPr sz="1300" b="0" i="0" kern="1200">
          <a:solidFill>
            <a:srgbClr val="00305A"/>
          </a:solidFill>
          <a:latin typeface="Roboto Th" pitchFamily="2" charset="0"/>
          <a:ea typeface="Roboto Th"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4.jpeg"/><Relationship Id="rId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hyperlink" Target="https://docs.aws.amazon.com/apigateway/latest/developerguide/http-api-open-api.html" TargetMode="External"/><Relationship Id="rId2" Type="http://schemas.openxmlformats.org/officeDocument/2006/relationships/hyperlink" Target="https://swagger.io/tools/swagger-ui/" TargetMode="External"/><Relationship Id="rId1" Type="http://schemas.openxmlformats.org/officeDocument/2006/relationships/slideLayout" Target="../slideLayouts/slideLayout26.xml"/><Relationship Id="rId4" Type="http://schemas.openxmlformats.org/officeDocument/2006/relationships/hyperlink" Target="https://docs.apigee.com/api-platform/publish/specs/intro"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8.xml"/><Relationship Id="rId1" Type="http://schemas.openxmlformats.org/officeDocument/2006/relationships/slideLayout" Target="../slideLayouts/slideLayout25.xml"/><Relationship Id="rId5" Type="http://schemas.openxmlformats.org/officeDocument/2006/relationships/image" Target="../media/image38.tiff"/><Relationship Id="rId4" Type="http://schemas.openxmlformats.org/officeDocument/2006/relationships/image" Target="../media/image37.tiff"/></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7.png"/><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5.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5.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7.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7.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openservicebrokerapi/servicebroker/blob/v2.13/spec.md"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hyperlink" Target="https://www.conjur.org/" TargetMode="External"/><Relationship Id="rId4" Type="http://schemas.openxmlformats.org/officeDocument/2006/relationships/hyperlink" Target="https://github.com/cyberark/summon-conjur"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docs.pivotal.io/partners/cyberark-conjur-service-broker/installing.html" TargetMode="Externa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hyperlink" Target="http://docs.pivotal.io/partners/cyberark-conjur-service-broker/using.html"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cpl.thalesgroup.com/encryption/data-security-platform" TargetMode="External"/><Relationship Id="rId2" Type="http://schemas.openxmlformats.org/officeDocument/2006/relationships/image" Target="../media/image23.jpe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04605" y="3023575"/>
            <a:ext cx="6654628" cy="832600"/>
          </a:xfrm>
        </p:spPr>
        <p:txBody>
          <a:bodyPr/>
          <a:lstStyle/>
          <a:p>
            <a:r>
              <a:rPr lang="en-US" sz="4800" dirty="0"/>
              <a:t>Demo Setup</a:t>
            </a:r>
          </a:p>
        </p:txBody>
      </p:sp>
    </p:spTree>
    <p:extLst>
      <p:ext uri="{BB962C8B-B14F-4D97-AF65-F5344CB8AC3E}">
        <p14:creationId xmlns:p14="http://schemas.microsoft.com/office/powerpoint/2010/main" val="297866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531A2E-3E9A-E149-861F-1605233E0799}"/>
              </a:ext>
            </a:extLst>
          </p:cNvPr>
          <p:cNvSpPr>
            <a:spLocks noGrp="1"/>
          </p:cNvSpPr>
          <p:nvPr>
            <p:ph type="title"/>
          </p:nvPr>
        </p:nvSpPr>
        <p:spPr/>
        <p:txBody>
          <a:bodyPr/>
          <a:lstStyle/>
          <a:p>
            <a:r>
              <a:rPr lang="en-US" dirty="0"/>
              <a:t>Useful Concepts</a:t>
            </a:r>
          </a:p>
        </p:txBody>
      </p:sp>
      <p:sp>
        <p:nvSpPr>
          <p:cNvPr id="5" name="Subtitle 4">
            <a:extLst>
              <a:ext uri="{FF2B5EF4-FFF2-40B4-BE49-F238E27FC236}">
                <a16:creationId xmlns:a16="http://schemas.microsoft.com/office/drawing/2014/main" id="{27005554-7D6B-5E49-A6FE-32BFC2B161AB}"/>
              </a:ext>
            </a:extLst>
          </p:cNvPr>
          <p:cNvSpPr>
            <a:spLocks noGrp="1"/>
          </p:cNvSpPr>
          <p:nvPr>
            <p:ph idx="1"/>
          </p:nvPr>
        </p:nvSpPr>
        <p:spPr>
          <a:xfrm>
            <a:off x="600205" y="1622323"/>
            <a:ext cx="10986369" cy="4149211"/>
          </a:xfrm>
        </p:spPr>
        <p:txBody>
          <a:bodyPr>
            <a:normAutofit/>
          </a:bodyPr>
          <a:lstStyle/>
          <a:p>
            <a:r>
              <a:rPr lang="en-US" dirty="0"/>
              <a:t>SEP Risk Assessment Model</a:t>
            </a:r>
          </a:p>
          <a:p>
            <a:endParaRPr lang="en-US" dirty="0"/>
          </a:p>
          <a:p>
            <a:endParaRPr lang="en-US" dirty="0"/>
          </a:p>
          <a:p>
            <a:endParaRPr lang="en-US" dirty="0"/>
          </a:p>
          <a:p>
            <a:r>
              <a:rPr lang="en-US" dirty="0"/>
              <a:t>Segregation of Duties</a:t>
            </a:r>
          </a:p>
          <a:p>
            <a:endParaRPr lang="en-US" dirty="0"/>
          </a:p>
          <a:p>
            <a:endParaRPr lang="en-US" dirty="0"/>
          </a:p>
          <a:p>
            <a:endParaRPr lang="en-US" dirty="0"/>
          </a:p>
          <a:p>
            <a:endParaRPr lang="en-US" dirty="0"/>
          </a:p>
          <a:p>
            <a:r>
              <a:rPr lang="en-US" dirty="0"/>
              <a:t>Least Privilege</a:t>
            </a:r>
          </a:p>
        </p:txBody>
      </p:sp>
      <p:sp>
        <p:nvSpPr>
          <p:cNvPr id="8" name="TextBox 7">
            <a:extLst>
              <a:ext uri="{FF2B5EF4-FFF2-40B4-BE49-F238E27FC236}">
                <a16:creationId xmlns:a16="http://schemas.microsoft.com/office/drawing/2014/main" id="{CAA138A5-1D4C-F44E-B55A-A5B776917093}"/>
              </a:ext>
            </a:extLst>
          </p:cNvPr>
          <p:cNvSpPr txBox="1"/>
          <p:nvPr/>
        </p:nvSpPr>
        <p:spPr>
          <a:xfrm>
            <a:off x="1334475" y="3429000"/>
            <a:ext cx="6133125" cy="923330"/>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defPPr>
              <a:defRPr lang="en-US"/>
            </a:defPPr>
          </a:lstStyle>
          <a:p>
            <a:r>
              <a:rPr lang="en-US" dirty="0"/>
              <a:t>An internal control designed to prevent error and fraud by ensuring that at least two individuals are responsible for the separate parts of any task.</a:t>
            </a:r>
          </a:p>
        </p:txBody>
      </p:sp>
      <p:sp>
        <p:nvSpPr>
          <p:cNvPr id="9" name="TextBox 8">
            <a:extLst>
              <a:ext uri="{FF2B5EF4-FFF2-40B4-BE49-F238E27FC236}">
                <a16:creationId xmlns:a16="http://schemas.microsoft.com/office/drawing/2014/main" id="{49E8540E-2AA3-2042-A831-4ACA22C4C216}"/>
              </a:ext>
            </a:extLst>
          </p:cNvPr>
          <p:cNvSpPr txBox="1"/>
          <p:nvPr/>
        </p:nvSpPr>
        <p:spPr>
          <a:xfrm>
            <a:off x="1334475" y="2139800"/>
            <a:ext cx="6133125" cy="369332"/>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pPr algn="ctr"/>
            <a:r>
              <a:rPr lang="en-US" dirty="0"/>
              <a:t>Risk = Severity x Exposure x Probability (R = S x E x P)</a:t>
            </a:r>
          </a:p>
        </p:txBody>
      </p:sp>
      <p:sp>
        <p:nvSpPr>
          <p:cNvPr id="10" name="TextBox 9">
            <a:extLst>
              <a:ext uri="{FF2B5EF4-FFF2-40B4-BE49-F238E27FC236}">
                <a16:creationId xmlns:a16="http://schemas.microsoft.com/office/drawing/2014/main" id="{C40762C0-117E-E243-92F2-459FC3254FC2}"/>
              </a:ext>
            </a:extLst>
          </p:cNvPr>
          <p:cNvSpPr txBox="1"/>
          <p:nvPr/>
        </p:nvSpPr>
        <p:spPr>
          <a:xfrm>
            <a:off x="1334475" y="5179865"/>
            <a:ext cx="6133125" cy="923330"/>
          </a:xfrm>
          <a:prstGeom prst="rect">
            <a:avLst/>
          </a:prstGeom>
          <a:solidFill>
            <a:schemeClr val="bg1"/>
          </a:solidFill>
          <a:ln>
            <a:noFill/>
          </a:ln>
          <a:effectLst>
            <a:outerShdw blurRad="50800" dist="38100" dir="2700000" algn="tl" rotWithShape="0">
              <a:prstClr val="black">
                <a:alpha val="40000"/>
              </a:prstClr>
            </a:outerShdw>
          </a:effectLst>
        </p:spPr>
        <p:txBody>
          <a:bodyPr wrap="square" rtlCol="0">
            <a:spAutoFit/>
          </a:bodyPr>
          <a:lstStyle/>
          <a:p>
            <a:pPr marL="9525" lvl="2"/>
            <a:r>
              <a:rPr lang="en-US" dirty="0"/>
              <a:t>Only the minimum necessary rights should be assigned to a subject that requests access to a resource and should be in effect for the shortest duration necessary.</a:t>
            </a:r>
          </a:p>
        </p:txBody>
      </p:sp>
      <p:pic>
        <p:nvPicPr>
          <p:cNvPr id="3074" name="Picture 2">
            <a:extLst>
              <a:ext uri="{FF2B5EF4-FFF2-40B4-BE49-F238E27FC236}">
                <a16:creationId xmlns:a16="http://schemas.microsoft.com/office/drawing/2014/main" id="{C752A88D-CFDB-7345-8195-623B07E05D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5526" y="3046964"/>
            <a:ext cx="3136490" cy="129992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31ECC10-8F8B-7645-AE73-D1E96C683E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552" b="10999"/>
          <a:stretch/>
        </p:blipFill>
        <p:spPr bwMode="auto">
          <a:xfrm>
            <a:off x="7895526" y="1209204"/>
            <a:ext cx="3135611" cy="129992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3B8B23B-E56E-9946-957D-59300B9525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5526" y="4886828"/>
            <a:ext cx="3136490" cy="121636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920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2" name="Title 1">
            <a:extLst>
              <a:ext uri="{FF2B5EF4-FFF2-40B4-BE49-F238E27FC236}">
                <a16:creationId xmlns:a16="http://schemas.microsoft.com/office/drawing/2014/main" id="{4884AD73-4230-C94E-ACCF-78B765A4B596}"/>
              </a:ext>
            </a:extLst>
          </p:cNvPr>
          <p:cNvSpPr>
            <a:spLocks noGrp="1"/>
          </p:cNvSpPr>
          <p:nvPr>
            <p:ph type="title"/>
          </p:nvPr>
        </p:nvSpPr>
        <p:spPr/>
        <p:txBody>
          <a:bodyPr/>
          <a:lstStyle/>
          <a:p>
            <a:r>
              <a:rPr lang="en-US" dirty="0" err="1">
                <a:sym typeface="Red Hat Text"/>
              </a:rPr>
              <a:t>DevSecOps</a:t>
            </a:r>
            <a:r>
              <a:rPr lang="en-US" dirty="0">
                <a:sym typeface="Red Hat Text"/>
              </a:rPr>
              <a:t> Integrated</a:t>
            </a:r>
            <a:endParaRPr lang="en-US" dirty="0"/>
          </a:p>
        </p:txBody>
      </p:sp>
      <p:pic>
        <p:nvPicPr>
          <p:cNvPr id="1346" name="Google Shape;1346;p67" descr="DevSec Collaboration: Enable Developers to Collaborate with Security Teams  through Codified Policies - Armory"/>
          <p:cNvPicPr preferRelativeResize="0"/>
          <p:nvPr/>
        </p:nvPicPr>
        <p:blipFill rotWithShape="1">
          <a:blip r:embed="rId3">
            <a:alphaModFix/>
          </a:blip>
          <a:srcRect/>
          <a:stretch/>
        </p:blipFill>
        <p:spPr>
          <a:xfrm>
            <a:off x="3036241" y="1598244"/>
            <a:ext cx="6119517" cy="36615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1A7CE4D-A7E9-0E46-B7D7-78DB657B3776}"/>
              </a:ext>
            </a:extLst>
          </p:cNvPr>
          <p:cNvSpPr>
            <a:spLocks noGrp="1"/>
          </p:cNvSpPr>
          <p:nvPr>
            <p:ph sz="half" idx="1"/>
          </p:nvPr>
        </p:nvSpPr>
        <p:spPr>
          <a:xfrm>
            <a:off x="6096000" y="2527210"/>
            <a:ext cx="5568950" cy="3784867"/>
          </a:xfr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a:normAutofit fontScale="77500" lnSpcReduction="20000"/>
          </a:bodyPr>
          <a:lstStyle/>
          <a:p>
            <a:pPr marL="0" indent="0" algn="ctr">
              <a:lnSpc>
                <a:spcPct val="120000"/>
              </a:lnSpc>
              <a:buNone/>
            </a:pPr>
            <a:r>
              <a:rPr lang="en-US" sz="1800" b="1" dirty="0"/>
              <a:t>Benefits to CyberArk</a:t>
            </a:r>
          </a:p>
          <a:p>
            <a:pPr marL="0" indent="0">
              <a:lnSpc>
                <a:spcPct val="120000"/>
              </a:lnSpc>
              <a:buNone/>
            </a:pPr>
            <a:r>
              <a:rPr lang="en-US" u="sng" dirty="0"/>
              <a:t>Documentation</a:t>
            </a:r>
          </a:p>
          <a:p>
            <a:pPr>
              <a:lnSpc>
                <a:spcPct val="120000"/>
              </a:lnSpc>
            </a:pPr>
            <a:r>
              <a:rPr lang="en-US" dirty="0"/>
              <a:t>Single source of truth for the </a:t>
            </a:r>
            <a:r>
              <a:rPr lang="en-US" dirty="0" err="1"/>
              <a:t>Conjur</a:t>
            </a:r>
            <a:r>
              <a:rPr lang="en-US" dirty="0"/>
              <a:t> API</a:t>
            </a:r>
          </a:p>
          <a:p>
            <a:pPr lvl="1">
              <a:lnSpc>
                <a:spcPct val="120000"/>
              </a:lnSpc>
            </a:pPr>
            <a:r>
              <a:rPr lang="en-US" dirty="0"/>
              <a:t>Development on the </a:t>
            </a:r>
            <a:r>
              <a:rPr lang="en-US" dirty="0" err="1"/>
              <a:t>OpenAPI</a:t>
            </a:r>
            <a:r>
              <a:rPr lang="en-US" dirty="0"/>
              <a:t> spec proved fruitful - we were able to document HTTP responses that weren’t previously, as well as specifying edge cases on a few endpoints that can take multiple URL parameters</a:t>
            </a:r>
          </a:p>
          <a:p>
            <a:pPr>
              <a:lnSpc>
                <a:spcPct val="120000"/>
              </a:lnSpc>
            </a:pPr>
            <a:r>
              <a:rPr lang="en-US" dirty="0"/>
              <a:t>Can use the </a:t>
            </a:r>
            <a:r>
              <a:rPr lang="en-US" dirty="0" err="1"/>
              <a:t>OpenAPI</a:t>
            </a:r>
            <a:r>
              <a:rPr lang="en-US" dirty="0"/>
              <a:t> description to generate human-readable documentation</a:t>
            </a:r>
          </a:p>
          <a:p>
            <a:pPr lvl="1">
              <a:lnSpc>
                <a:spcPct val="120000"/>
              </a:lnSpc>
            </a:pPr>
            <a:r>
              <a:rPr lang="en-US" dirty="0"/>
              <a:t>Can generate Markdown/HTML documentation</a:t>
            </a:r>
          </a:p>
          <a:p>
            <a:pPr lvl="1">
              <a:lnSpc>
                <a:spcPct val="120000"/>
              </a:lnSpc>
            </a:pPr>
            <a:r>
              <a:rPr lang="en-US" dirty="0"/>
              <a:t>Interactive API documentation with Swagger UI (</a:t>
            </a:r>
            <a:r>
              <a:rPr lang="en-US" dirty="0">
                <a:hlinkClick r:id="rId2"/>
              </a:rPr>
              <a:t>https://swagger.io/tools/swagger-ui/</a:t>
            </a:r>
            <a:r>
              <a:rPr lang="en-US" dirty="0"/>
              <a:t>)</a:t>
            </a:r>
          </a:p>
          <a:p>
            <a:pPr marL="0" indent="0">
              <a:lnSpc>
                <a:spcPct val="120000"/>
              </a:lnSpc>
              <a:buNone/>
            </a:pPr>
            <a:r>
              <a:rPr lang="en-US" u="sng" dirty="0"/>
              <a:t>Generated REST clients</a:t>
            </a:r>
          </a:p>
          <a:p>
            <a:pPr>
              <a:lnSpc>
                <a:spcPct val="120000"/>
              </a:lnSpc>
            </a:pPr>
            <a:r>
              <a:rPr lang="en-US" dirty="0"/>
              <a:t>Makes the </a:t>
            </a:r>
            <a:r>
              <a:rPr lang="en-US" dirty="0" err="1"/>
              <a:t>Conjur</a:t>
            </a:r>
            <a:r>
              <a:rPr lang="en-US" dirty="0"/>
              <a:t> SDK simpler to maintain</a:t>
            </a:r>
          </a:p>
          <a:p>
            <a:pPr lvl="1">
              <a:lnSpc>
                <a:spcPct val="120000"/>
              </a:lnSpc>
            </a:pPr>
            <a:r>
              <a:rPr lang="en-US" dirty="0"/>
              <a:t>Previously, making a change to the </a:t>
            </a:r>
            <a:r>
              <a:rPr lang="en-US" dirty="0" err="1"/>
              <a:t>Conjur</a:t>
            </a:r>
            <a:r>
              <a:rPr lang="en-US" dirty="0"/>
              <a:t> API would mean each individual </a:t>
            </a:r>
            <a:r>
              <a:rPr lang="en-US" dirty="0" err="1"/>
              <a:t>Conjur</a:t>
            </a:r>
            <a:r>
              <a:rPr lang="en-US" dirty="0"/>
              <a:t> SDK would have to be updated with hand-crafted updates</a:t>
            </a:r>
          </a:p>
          <a:p>
            <a:pPr lvl="1">
              <a:lnSpc>
                <a:spcPct val="120000"/>
              </a:lnSpc>
            </a:pPr>
            <a:r>
              <a:rPr lang="en-US" dirty="0"/>
              <a:t>If the </a:t>
            </a:r>
            <a:r>
              <a:rPr lang="en-US" dirty="0" err="1"/>
              <a:t>Conjur</a:t>
            </a:r>
            <a:r>
              <a:rPr lang="en-US" dirty="0"/>
              <a:t> SDK was generated from the </a:t>
            </a:r>
            <a:r>
              <a:rPr lang="en-US" dirty="0" err="1"/>
              <a:t>OpenAPI</a:t>
            </a:r>
            <a:r>
              <a:rPr lang="en-US" dirty="0"/>
              <a:t> spec, updating these clients would be as simple as generating a new batch of clients from the </a:t>
            </a:r>
            <a:r>
              <a:rPr lang="en-US" dirty="0" err="1"/>
              <a:t>OpenAPI</a:t>
            </a:r>
            <a:r>
              <a:rPr lang="en-US" dirty="0"/>
              <a:t> description</a:t>
            </a:r>
          </a:p>
        </p:txBody>
      </p:sp>
      <p:sp>
        <p:nvSpPr>
          <p:cNvPr id="5" name="Content Placeholder 4">
            <a:extLst>
              <a:ext uri="{FF2B5EF4-FFF2-40B4-BE49-F238E27FC236}">
                <a16:creationId xmlns:a16="http://schemas.microsoft.com/office/drawing/2014/main" id="{BA1D0FFA-4435-F246-B48D-A274AB49AA41}"/>
              </a:ext>
            </a:extLst>
          </p:cNvPr>
          <p:cNvSpPr>
            <a:spLocks noGrp="1"/>
          </p:cNvSpPr>
          <p:nvPr>
            <p:ph sz="half" idx="2"/>
          </p:nvPr>
        </p:nvSpPr>
        <p:spPr>
          <a:xfrm>
            <a:off x="329852" y="2530995"/>
            <a:ext cx="5360987" cy="3784867"/>
          </a:xfr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a:normAutofit fontScale="77500" lnSpcReduction="20000"/>
          </a:bodyPr>
          <a:lstStyle/>
          <a:p>
            <a:pPr marL="0" indent="0" algn="ctr">
              <a:buNone/>
            </a:pPr>
            <a:r>
              <a:rPr lang="en-US" sz="1800" b="1" dirty="0"/>
              <a:t>Benefits to Customers</a:t>
            </a:r>
          </a:p>
          <a:p>
            <a:pPr marL="0" indent="0">
              <a:buNone/>
            </a:pPr>
            <a:r>
              <a:rPr lang="en-US" dirty="0"/>
              <a:t>Multi-language support</a:t>
            </a:r>
          </a:p>
          <a:p>
            <a:pPr lvl="1"/>
            <a:r>
              <a:rPr lang="en-US" dirty="0"/>
              <a:t>Allow users to generate </a:t>
            </a:r>
            <a:r>
              <a:rPr lang="en-US" dirty="0" err="1"/>
              <a:t>Conjur</a:t>
            </a:r>
            <a:r>
              <a:rPr lang="en-US" dirty="0"/>
              <a:t> client libraries for their own use</a:t>
            </a:r>
          </a:p>
          <a:p>
            <a:pPr lvl="1"/>
            <a:r>
              <a:rPr lang="en-US" dirty="0"/>
              <a:t>If a user is trying to incorporate </a:t>
            </a:r>
            <a:r>
              <a:rPr lang="en-US" dirty="0" err="1"/>
              <a:t>Conjur</a:t>
            </a:r>
            <a:r>
              <a:rPr lang="en-US" dirty="0"/>
              <a:t> into their project for which CyberArk does not offer an official client, customers can generate a client from the </a:t>
            </a:r>
            <a:r>
              <a:rPr lang="en-US" dirty="0" err="1"/>
              <a:t>OpenAPI</a:t>
            </a:r>
            <a:r>
              <a:rPr lang="en-US" dirty="0"/>
              <a:t> spec instead of writing their own client/wrappers/HTTP requests</a:t>
            </a:r>
          </a:p>
          <a:p>
            <a:pPr marL="0" indent="0">
              <a:buNone/>
            </a:pPr>
            <a:r>
              <a:rPr lang="en-US" dirty="0"/>
              <a:t>Integrations</a:t>
            </a:r>
          </a:p>
          <a:p>
            <a:r>
              <a:rPr lang="en-US" dirty="0"/>
              <a:t>Can be used to configure API gateways, </a:t>
            </a:r>
            <a:r>
              <a:rPr lang="en-US" dirty="0" err="1"/>
              <a:t>eg.</a:t>
            </a:r>
            <a:endParaRPr lang="en-US" dirty="0"/>
          </a:p>
          <a:p>
            <a:pPr lvl="1"/>
            <a:r>
              <a:rPr lang="en-US" dirty="0"/>
              <a:t>AWS Gateway (</a:t>
            </a:r>
            <a:r>
              <a:rPr lang="en-US" dirty="0">
                <a:hlinkClick r:id="rId3"/>
              </a:rPr>
              <a:t>https://docs.aws.amazon.com/apigateway/latest/developerguide/http-api-open-api.html</a:t>
            </a:r>
            <a:r>
              <a:rPr lang="en-US" dirty="0"/>
              <a:t>)</a:t>
            </a:r>
          </a:p>
          <a:p>
            <a:pPr lvl="1"/>
            <a:r>
              <a:rPr lang="en-US" dirty="0"/>
              <a:t>Apigee (</a:t>
            </a:r>
            <a:r>
              <a:rPr lang="en-US" dirty="0">
                <a:hlinkClick r:id="rId4"/>
              </a:rPr>
              <a:t>https://docs.apigee.com/api-platform/publish/specs/intro</a:t>
            </a:r>
            <a:r>
              <a:rPr lang="en-US" dirty="0"/>
              <a:t>)</a:t>
            </a:r>
          </a:p>
          <a:p>
            <a:r>
              <a:rPr lang="en-US" dirty="0"/>
              <a:t>Can be imported to Postman for API experimentation/discovery</a:t>
            </a:r>
          </a:p>
        </p:txBody>
      </p:sp>
      <p:sp>
        <p:nvSpPr>
          <p:cNvPr id="3" name="Title 2">
            <a:extLst>
              <a:ext uri="{FF2B5EF4-FFF2-40B4-BE49-F238E27FC236}">
                <a16:creationId xmlns:a16="http://schemas.microsoft.com/office/drawing/2014/main" id="{19D12C4C-8B0D-AD4B-81EC-BE8D16D6A2C9}"/>
              </a:ext>
            </a:extLst>
          </p:cNvPr>
          <p:cNvSpPr>
            <a:spLocks noGrp="1"/>
          </p:cNvSpPr>
          <p:nvPr>
            <p:ph type="title"/>
          </p:nvPr>
        </p:nvSpPr>
        <p:spPr>
          <a:xfrm>
            <a:off x="329852" y="327666"/>
            <a:ext cx="11544822" cy="402352"/>
          </a:xfrm>
        </p:spPr>
        <p:txBody>
          <a:bodyPr>
            <a:normAutofit fontScale="90000"/>
          </a:bodyPr>
          <a:lstStyle/>
          <a:p>
            <a:r>
              <a:rPr lang="en-US" dirty="0" err="1"/>
              <a:t>Conjur</a:t>
            </a:r>
            <a:r>
              <a:rPr lang="en-US" dirty="0"/>
              <a:t> </a:t>
            </a:r>
            <a:r>
              <a:rPr lang="en-US" dirty="0" err="1"/>
              <a:t>OpenAPI</a:t>
            </a:r>
            <a:r>
              <a:rPr lang="en-US" dirty="0"/>
              <a:t> Spec</a:t>
            </a:r>
          </a:p>
        </p:txBody>
      </p:sp>
      <p:sp>
        <p:nvSpPr>
          <p:cNvPr id="9" name="Rectangle 8">
            <a:extLst>
              <a:ext uri="{FF2B5EF4-FFF2-40B4-BE49-F238E27FC236}">
                <a16:creationId xmlns:a16="http://schemas.microsoft.com/office/drawing/2014/main" id="{8AA6674B-CC36-804D-9430-EE9045D4F2D5}"/>
              </a:ext>
            </a:extLst>
          </p:cNvPr>
          <p:cNvSpPr/>
          <p:nvPr/>
        </p:nvSpPr>
        <p:spPr>
          <a:xfrm>
            <a:off x="330200" y="896667"/>
            <a:ext cx="11471205" cy="1067343"/>
          </a:xfrm>
          <a:prstGeom prst="rect">
            <a:avLst/>
          </a:prstGeom>
        </p:spPr>
        <p:txBody>
          <a:bodyPr wrap="square">
            <a:spAutoFit/>
          </a:bodyPr>
          <a:lstStyle/>
          <a:p>
            <a:pPr marL="285750" indent="-285750">
              <a:lnSpc>
                <a:spcPct val="120000"/>
              </a:lnSpc>
              <a:buFont typeface="Arial" panose="020B0604020202020204" pitchFamily="34" charset="0"/>
              <a:buChar char="•"/>
            </a:pPr>
            <a:r>
              <a:rPr lang="en-US" dirty="0"/>
              <a:t>Documents and describes the </a:t>
            </a:r>
            <a:r>
              <a:rPr lang="en-US" dirty="0" err="1"/>
              <a:t>Conjur</a:t>
            </a:r>
            <a:r>
              <a:rPr lang="en-US" dirty="0"/>
              <a:t> API in a machine-readable standard, </a:t>
            </a:r>
            <a:r>
              <a:rPr lang="en-US" dirty="0" err="1"/>
              <a:t>OpenAPI</a:t>
            </a:r>
            <a:r>
              <a:rPr lang="en-US" dirty="0"/>
              <a:t> Specification v3</a:t>
            </a:r>
          </a:p>
          <a:p>
            <a:pPr marL="285750" indent="-285750">
              <a:lnSpc>
                <a:spcPct val="120000"/>
              </a:lnSpc>
              <a:buFont typeface="Arial" panose="020B0604020202020204" pitchFamily="34" charset="0"/>
              <a:buChar char="•"/>
            </a:pPr>
            <a:r>
              <a:rPr lang="en-US" dirty="0"/>
              <a:t>Successor to Swagger</a:t>
            </a:r>
          </a:p>
          <a:p>
            <a:pPr marL="285750" indent="-285750">
              <a:lnSpc>
                <a:spcPct val="120000"/>
              </a:lnSpc>
              <a:buFont typeface="Arial" panose="020B0604020202020204" pitchFamily="34" charset="0"/>
              <a:buChar char="•"/>
            </a:pPr>
            <a:r>
              <a:rPr lang="en-US" dirty="0"/>
              <a:t>Swagger 2.0 was donated to the </a:t>
            </a:r>
            <a:r>
              <a:rPr lang="en-US" dirty="0" err="1"/>
              <a:t>OpenAPI</a:t>
            </a:r>
            <a:r>
              <a:rPr lang="en-US" dirty="0"/>
              <a:t> Initiative in 2015, included in the </a:t>
            </a:r>
            <a:r>
              <a:rPr lang="en-US" dirty="0" err="1"/>
              <a:t>OpenAPI</a:t>
            </a:r>
            <a:r>
              <a:rPr lang="en-US" dirty="0"/>
              <a:t> Specification v3.0 onward</a:t>
            </a:r>
          </a:p>
        </p:txBody>
      </p:sp>
    </p:spTree>
    <p:extLst>
      <p:ext uri="{BB962C8B-B14F-4D97-AF65-F5344CB8AC3E}">
        <p14:creationId xmlns:p14="http://schemas.microsoft.com/office/powerpoint/2010/main" val="168662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3014791"/>
            <a:ext cx="6654628" cy="850169"/>
          </a:xfrm>
        </p:spPr>
        <p:txBody>
          <a:bodyPr/>
          <a:lstStyle/>
          <a:p>
            <a:r>
              <a:rPr lang="en-US" sz="4800" dirty="0" err="1"/>
              <a:t>Secretless</a:t>
            </a:r>
            <a:endParaRPr lang="en-US" sz="4800" dirty="0"/>
          </a:p>
        </p:txBody>
      </p:sp>
    </p:spTree>
    <p:extLst>
      <p:ext uri="{BB962C8B-B14F-4D97-AF65-F5344CB8AC3E}">
        <p14:creationId xmlns:p14="http://schemas.microsoft.com/office/powerpoint/2010/main" val="3182343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50000"/>
          </a:schemeClr>
        </a:solidFill>
        <a:effectLst/>
      </p:bgPr>
    </p:bg>
    <p:spTree>
      <p:nvGrpSpPr>
        <p:cNvPr id="1" name=""/>
        <p:cNvGrpSpPr/>
        <p:nvPr/>
      </p:nvGrpSpPr>
      <p:grpSpPr>
        <a:xfrm>
          <a:off x="0" y="0"/>
          <a:ext cx="0" cy="0"/>
          <a:chOff x="0" y="0"/>
          <a:chExt cx="0" cy="0"/>
        </a:xfrm>
      </p:grpSpPr>
      <p:sp>
        <p:nvSpPr>
          <p:cNvPr id="16" name="Arc 15">
            <a:extLst>
              <a:ext uri="{FF2B5EF4-FFF2-40B4-BE49-F238E27FC236}">
                <a16:creationId xmlns:a16="http://schemas.microsoft.com/office/drawing/2014/main" id="{433E1161-D4E8-1B42-96E1-FB0EC57ABB6A}"/>
              </a:ext>
            </a:extLst>
          </p:cNvPr>
          <p:cNvSpPr/>
          <p:nvPr/>
        </p:nvSpPr>
        <p:spPr>
          <a:xfrm rot="1623345" flipV="1">
            <a:off x="3400138" y="2598962"/>
            <a:ext cx="5553024" cy="2013017"/>
          </a:xfrm>
          <a:prstGeom prst="arc">
            <a:avLst>
              <a:gd name="adj1" fmla="val 11565794"/>
              <a:gd name="adj2" fmla="val 20982682"/>
            </a:avLst>
          </a:prstGeom>
          <a:ln w="127000">
            <a:solidFill>
              <a:schemeClr val="accent1">
                <a:alpha val="67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 name="Picture 9">
            <a:extLst>
              <a:ext uri="{FF2B5EF4-FFF2-40B4-BE49-F238E27FC236}">
                <a16:creationId xmlns:a16="http://schemas.microsoft.com/office/drawing/2014/main" id="{9BCF9F16-75A4-AA43-A0B1-388E788F1FDC}"/>
              </a:ext>
            </a:extLst>
          </p:cNvPr>
          <p:cNvPicPr>
            <a:picLocks noChangeAspect="1"/>
          </p:cNvPicPr>
          <p:nvPr/>
        </p:nvPicPr>
        <p:blipFill>
          <a:blip r:embed="rId3"/>
          <a:stretch>
            <a:fillRect/>
          </a:stretch>
        </p:blipFill>
        <p:spPr>
          <a:xfrm>
            <a:off x="8238536" y="3888134"/>
            <a:ext cx="3364412" cy="2249350"/>
          </a:xfrm>
          <a:prstGeom prst="rect">
            <a:avLst/>
          </a:prstGeom>
          <a:ln>
            <a:noFill/>
          </a:ln>
          <a:effectLst>
            <a:outerShdw blurRad="50800" dist="127000" dir="2700000" algn="tl" rotWithShape="0">
              <a:prstClr val="black">
                <a:alpha val="40000"/>
              </a:prstClr>
            </a:outerShdw>
          </a:effectLst>
        </p:spPr>
      </p:pic>
      <p:pic>
        <p:nvPicPr>
          <p:cNvPr id="7" name="Picture 6">
            <a:extLst>
              <a:ext uri="{FF2B5EF4-FFF2-40B4-BE49-F238E27FC236}">
                <a16:creationId xmlns:a16="http://schemas.microsoft.com/office/drawing/2014/main" id="{EA568756-3244-054F-910A-361239D6A8CC}"/>
              </a:ext>
            </a:extLst>
          </p:cNvPr>
          <p:cNvPicPr>
            <a:picLocks noChangeAspect="1"/>
          </p:cNvPicPr>
          <p:nvPr/>
        </p:nvPicPr>
        <p:blipFill>
          <a:blip r:embed="rId4"/>
          <a:stretch>
            <a:fillRect/>
          </a:stretch>
        </p:blipFill>
        <p:spPr>
          <a:xfrm>
            <a:off x="630148" y="1371683"/>
            <a:ext cx="3355268" cy="2516451"/>
          </a:xfrm>
          <a:prstGeom prst="rect">
            <a:avLst/>
          </a:prstGeom>
          <a:ln>
            <a:noFill/>
          </a:ln>
          <a:effectLst>
            <a:outerShdw blurRad="50800" dist="127000" dir="2700000" algn="tl" rotWithShape="0">
              <a:prstClr val="black">
                <a:alpha val="40000"/>
              </a:prstClr>
            </a:outerShdw>
          </a:effectLst>
        </p:spPr>
      </p:pic>
      <p:sp>
        <p:nvSpPr>
          <p:cNvPr id="4" name="Title 3">
            <a:extLst>
              <a:ext uri="{FF2B5EF4-FFF2-40B4-BE49-F238E27FC236}">
                <a16:creationId xmlns:a16="http://schemas.microsoft.com/office/drawing/2014/main" id="{44312D31-9507-7747-9A55-31E79F22D9E0}"/>
              </a:ext>
            </a:extLst>
          </p:cNvPr>
          <p:cNvSpPr>
            <a:spLocks noGrp="1"/>
          </p:cNvSpPr>
          <p:nvPr>
            <p:ph type="title"/>
          </p:nvPr>
        </p:nvSpPr>
        <p:spPr>
          <a:xfrm>
            <a:off x="329852" y="327666"/>
            <a:ext cx="11544822" cy="402352"/>
          </a:xfrm>
        </p:spPr>
        <p:txBody>
          <a:bodyPr/>
          <a:lstStyle/>
          <a:p>
            <a:r>
              <a:rPr lang="en-US" dirty="0"/>
              <a:t>The Secrets Lifecycle Today</a:t>
            </a:r>
          </a:p>
        </p:txBody>
      </p:sp>
      <p:pic>
        <p:nvPicPr>
          <p:cNvPr id="8" name="Picture 7">
            <a:extLst>
              <a:ext uri="{FF2B5EF4-FFF2-40B4-BE49-F238E27FC236}">
                <a16:creationId xmlns:a16="http://schemas.microsoft.com/office/drawing/2014/main" id="{D89504F2-D406-0E4F-B7E9-E528725CFAE3}"/>
              </a:ext>
            </a:extLst>
          </p:cNvPr>
          <p:cNvPicPr>
            <a:picLocks noChangeAspect="1"/>
          </p:cNvPicPr>
          <p:nvPr/>
        </p:nvPicPr>
        <p:blipFill>
          <a:blip r:embed="rId5"/>
          <a:stretch>
            <a:fillRect/>
          </a:stretch>
        </p:blipFill>
        <p:spPr>
          <a:xfrm>
            <a:off x="4434342" y="2695752"/>
            <a:ext cx="3364412" cy="2102758"/>
          </a:xfrm>
          <a:prstGeom prst="rect">
            <a:avLst/>
          </a:prstGeom>
          <a:ln>
            <a:noFill/>
          </a:ln>
          <a:effectLst>
            <a:outerShdw blurRad="50800" dist="127000" dir="2700000" algn="tl" rotWithShape="0">
              <a:prstClr val="black">
                <a:alpha val="40000"/>
              </a:prstClr>
            </a:outerShdw>
          </a:effectLst>
        </p:spPr>
      </p:pic>
      <p:sp>
        <p:nvSpPr>
          <p:cNvPr id="11" name="Rectangle 10">
            <a:extLst>
              <a:ext uri="{FF2B5EF4-FFF2-40B4-BE49-F238E27FC236}">
                <a16:creationId xmlns:a16="http://schemas.microsoft.com/office/drawing/2014/main" id="{3A47F330-3E15-CE45-94CB-9CCC69486977}"/>
              </a:ext>
            </a:extLst>
          </p:cNvPr>
          <p:cNvSpPr/>
          <p:nvPr/>
        </p:nvSpPr>
        <p:spPr>
          <a:xfrm>
            <a:off x="1495059" y="1002351"/>
            <a:ext cx="1625445" cy="369332"/>
          </a:xfrm>
          <a:prstGeom prst="rect">
            <a:avLst/>
          </a:prstGeom>
        </p:spPr>
        <p:txBody>
          <a:bodyPr wrap="none">
            <a:spAutoFit/>
          </a:bodyPr>
          <a:lstStyle/>
          <a:p>
            <a:r>
              <a:rPr lang="en-US" dirty="0"/>
              <a:t>Secrets Storage</a:t>
            </a:r>
          </a:p>
        </p:txBody>
      </p:sp>
      <p:sp>
        <p:nvSpPr>
          <p:cNvPr id="12" name="Rectangle 11">
            <a:extLst>
              <a:ext uri="{FF2B5EF4-FFF2-40B4-BE49-F238E27FC236}">
                <a16:creationId xmlns:a16="http://schemas.microsoft.com/office/drawing/2014/main" id="{D0F7D8C2-24FD-5F4C-9131-103273A7686C}"/>
              </a:ext>
            </a:extLst>
          </p:cNvPr>
          <p:cNvSpPr/>
          <p:nvPr/>
        </p:nvSpPr>
        <p:spPr>
          <a:xfrm>
            <a:off x="5275869" y="2326420"/>
            <a:ext cx="1681358" cy="369332"/>
          </a:xfrm>
          <a:prstGeom prst="rect">
            <a:avLst/>
          </a:prstGeom>
        </p:spPr>
        <p:txBody>
          <a:bodyPr wrap="none">
            <a:spAutoFit/>
          </a:bodyPr>
          <a:lstStyle/>
          <a:p>
            <a:r>
              <a:rPr lang="en-US" dirty="0"/>
              <a:t>Secrets Delivery</a:t>
            </a:r>
          </a:p>
        </p:txBody>
      </p:sp>
      <p:sp>
        <p:nvSpPr>
          <p:cNvPr id="13" name="Rectangle 12">
            <a:extLst>
              <a:ext uri="{FF2B5EF4-FFF2-40B4-BE49-F238E27FC236}">
                <a16:creationId xmlns:a16="http://schemas.microsoft.com/office/drawing/2014/main" id="{B8EFAD05-30F9-254A-8196-F2DB256532A5}"/>
              </a:ext>
            </a:extLst>
          </p:cNvPr>
          <p:cNvSpPr/>
          <p:nvPr/>
        </p:nvSpPr>
        <p:spPr>
          <a:xfrm>
            <a:off x="9253347" y="3518802"/>
            <a:ext cx="1334789" cy="369332"/>
          </a:xfrm>
          <a:prstGeom prst="rect">
            <a:avLst/>
          </a:prstGeom>
        </p:spPr>
        <p:txBody>
          <a:bodyPr wrap="none">
            <a:spAutoFit/>
          </a:bodyPr>
          <a:lstStyle/>
          <a:p>
            <a:r>
              <a:rPr lang="en-US" dirty="0"/>
              <a:t>Applications</a:t>
            </a:r>
          </a:p>
        </p:txBody>
      </p:sp>
    </p:spTree>
    <p:extLst>
      <p:ext uri="{BB962C8B-B14F-4D97-AF65-F5344CB8AC3E}">
        <p14:creationId xmlns:p14="http://schemas.microsoft.com/office/powerpoint/2010/main" val="3893757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FDBDDABB-6681-F84D-A88F-5BFBA400F83F}"/>
              </a:ext>
            </a:extLst>
          </p:cNvPr>
          <p:cNvSpPr/>
          <p:nvPr/>
        </p:nvSpPr>
        <p:spPr>
          <a:xfrm>
            <a:off x="3566141" y="2434484"/>
            <a:ext cx="4168033" cy="174175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7744405-57AC-BF4D-AC93-E51454A7E3C3}"/>
              </a:ext>
            </a:extLst>
          </p:cNvPr>
          <p:cNvSpPr/>
          <p:nvPr/>
        </p:nvSpPr>
        <p:spPr>
          <a:xfrm>
            <a:off x="256674" y="800698"/>
            <a:ext cx="11667959" cy="3664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 name="Shape 569" descr="conjur-circle-logo-1.png">
            <a:extLst>
              <a:ext uri="{FF2B5EF4-FFF2-40B4-BE49-F238E27FC236}">
                <a16:creationId xmlns:a16="http://schemas.microsoft.com/office/drawing/2014/main" id="{9A2F911F-8C17-5140-ACE5-EC10E000F811}"/>
              </a:ext>
            </a:extLst>
          </p:cNvPr>
          <p:cNvPicPr preferRelativeResize="0"/>
          <p:nvPr/>
        </p:nvPicPr>
        <p:blipFill>
          <a:blip r:embed="rId2" cstate="print">
            <a:alphaModFix/>
            <a:extLst>
              <a:ext uri="{28A0092B-C50C-407E-A947-70E740481C1C}">
                <a14:useLocalDpi xmlns:a14="http://schemas.microsoft.com/office/drawing/2010/main"/>
              </a:ext>
            </a:extLst>
          </a:blip>
          <a:stretch>
            <a:fillRect/>
          </a:stretch>
        </p:blipFill>
        <p:spPr>
          <a:xfrm>
            <a:off x="7751341" y="899989"/>
            <a:ext cx="1226719" cy="1226719"/>
          </a:xfrm>
          <a:prstGeom prst="rect">
            <a:avLst/>
          </a:prstGeom>
          <a:noFill/>
          <a:ln>
            <a:noFill/>
          </a:ln>
        </p:spPr>
      </p:pic>
      <p:sp>
        <p:nvSpPr>
          <p:cNvPr id="4" name="Shape 570">
            <a:extLst>
              <a:ext uri="{FF2B5EF4-FFF2-40B4-BE49-F238E27FC236}">
                <a16:creationId xmlns:a16="http://schemas.microsoft.com/office/drawing/2014/main" id="{D6C2A848-751E-0B47-8583-C8538C88AA42}"/>
              </a:ext>
            </a:extLst>
          </p:cNvPr>
          <p:cNvSpPr/>
          <p:nvPr/>
        </p:nvSpPr>
        <p:spPr>
          <a:xfrm>
            <a:off x="1484299" y="2718956"/>
            <a:ext cx="1138509" cy="1107565"/>
          </a:xfrm>
          <a:custGeom>
            <a:avLst/>
            <a:gdLst/>
            <a:ahLst/>
            <a:cxnLst/>
            <a:rect l="0" t="0" r="0" b="0"/>
            <a:pathLst>
              <a:path w="120000" h="120000" extrusionOk="0">
                <a:moveTo>
                  <a:pt x="95061" y="72558"/>
                </a:moveTo>
                <a:cubicBezTo>
                  <a:pt x="90617" y="71543"/>
                  <a:pt x="86913" y="70021"/>
                  <a:pt x="80740" y="65708"/>
                </a:cubicBezTo>
                <a:cubicBezTo>
                  <a:pt x="76543" y="61902"/>
                  <a:pt x="74567" y="56828"/>
                  <a:pt x="73827" y="53784"/>
                </a:cubicBezTo>
                <a:cubicBezTo>
                  <a:pt x="79259" y="47441"/>
                  <a:pt x="82469" y="38054"/>
                  <a:pt x="83703" y="30951"/>
                </a:cubicBezTo>
                <a:cubicBezTo>
                  <a:pt x="83950" y="29682"/>
                  <a:pt x="83950" y="28668"/>
                  <a:pt x="84197" y="27653"/>
                </a:cubicBezTo>
                <a:cubicBezTo>
                  <a:pt x="85679" y="12431"/>
                  <a:pt x="75061" y="0"/>
                  <a:pt x="60000" y="0"/>
                </a:cubicBezTo>
                <a:cubicBezTo>
                  <a:pt x="45185" y="0"/>
                  <a:pt x="34567" y="12431"/>
                  <a:pt x="36049" y="27653"/>
                </a:cubicBezTo>
                <a:cubicBezTo>
                  <a:pt x="36049" y="28668"/>
                  <a:pt x="36296" y="29682"/>
                  <a:pt x="36296" y="30951"/>
                </a:cubicBezTo>
                <a:cubicBezTo>
                  <a:pt x="37777" y="38562"/>
                  <a:pt x="41234" y="48202"/>
                  <a:pt x="46913" y="54545"/>
                </a:cubicBezTo>
                <a:cubicBezTo>
                  <a:pt x="45185" y="62663"/>
                  <a:pt x="39506" y="65708"/>
                  <a:pt x="39506" y="65708"/>
                </a:cubicBezTo>
                <a:cubicBezTo>
                  <a:pt x="33333" y="70021"/>
                  <a:pt x="29382" y="71543"/>
                  <a:pt x="25185" y="72558"/>
                </a:cubicBezTo>
                <a:cubicBezTo>
                  <a:pt x="12592" y="75095"/>
                  <a:pt x="987" y="92346"/>
                  <a:pt x="0" y="106553"/>
                </a:cubicBezTo>
                <a:cubicBezTo>
                  <a:pt x="17283" y="115179"/>
                  <a:pt x="37777" y="120000"/>
                  <a:pt x="60000" y="120000"/>
                </a:cubicBezTo>
                <a:cubicBezTo>
                  <a:pt x="82222" y="120000"/>
                  <a:pt x="102716" y="115179"/>
                  <a:pt x="120000" y="106553"/>
                </a:cubicBezTo>
                <a:cubicBezTo>
                  <a:pt x="119012" y="92346"/>
                  <a:pt x="107407" y="75095"/>
                  <a:pt x="95061" y="72558"/>
                </a:cubicBezTo>
                <a:close/>
              </a:path>
            </a:pathLst>
          </a:custGeom>
          <a:solidFill>
            <a:srgbClr val="DEDEDE"/>
          </a:solidFill>
          <a:ln w="15875" cap="flat" cmpd="sng">
            <a:solidFill>
              <a:srgbClr val="FFFFFF"/>
            </a:solidFill>
            <a:prstDash val="solid"/>
            <a:miter/>
            <a:headEnd type="none" w="med" len="med"/>
            <a:tailEnd type="none" w="med" len="med"/>
          </a:ln>
        </p:spPr>
        <p:txBody>
          <a:bodyPr lIns="121900" tIns="60933" rIns="121900" bIns="60933" anchor="t" anchorCtr="0">
            <a:noAutofit/>
          </a:bodyPr>
          <a:lstStyle/>
          <a:p>
            <a:endParaRPr sz="2400">
              <a:solidFill>
                <a:srgbClr val="000000"/>
              </a:solidFill>
              <a:latin typeface="Calibri"/>
              <a:ea typeface="Calibri"/>
              <a:cs typeface="Calibri"/>
              <a:sym typeface="Calibri"/>
            </a:endParaRPr>
          </a:p>
        </p:txBody>
      </p:sp>
      <p:pic>
        <p:nvPicPr>
          <p:cNvPr id="6" name="Shape 510">
            <a:extLst>
              <a:ext uri="{FF2B5EF4-FFF2-40B4-BE49-F238E27FC236}">
                <a16:creationId xmlns:a16="http://schemas.microsoft.com/office/drawing/2014/main" id="{F99E195F-7262-C949-AAF9-77933F018022}"/>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814024" y="2680717"/>
            <a:ext cx="1458053" cy="1085913"/>
          </a:xfrm>
          <a:prstGeom prst="rect">
            <a:avLst/>
          </a:prstGeom>
          <a:noFill/>
          <a:ln>
            <a:noFill/>
          </a:ln>
        </p:spPr>
      </p:pic>
      <p:sp>
        <p:nvSpPr>
          <p:cNvPr id="11" name="Shape 507">
            <a:extLst>
              <a:ext uri="{FF2B5EF4-FFF2-40B4-BE49-F238E27FC236}">
                <a16:creationId xmlns:a16="http://schemas.microsoft.com/office/drawing/2014/main" id="{38DD557B-B842-AC4F-A13A-AB991DC0CAAD}"/>
              </a:ext>
            </a:extLst>
          </p:cNvPr>
          <p:cNvSpPr/>
          <p:nvPr/>
        </p:nvSpPr>
        <p:spPr>
          <a:xfrm>
            <a:off x="6545029" y="2716447"/>
            <a:ext cx="1016004" cy="1016004"/>
          </a:xfrm>
          <a:prstGeom prst="ellipse">
            <a:avLst/>
          </a:prstGeom>
          <a:solidFill>
            <a:srgbClr val="FFFFFF"/>
          </a:solidFill>
          <a:ln w="9525" cap="flat" cmpd="sng">
            <a:solidFill>
              <a:schemeClr val="bg1">
                <a:lumMod val="65000"/>
              </a:schemeClr>
            </a:solidFill>
            <a:prstDash val="solid"/>
            <a:round/>
            <a:headEnd type="none" w="med" len="med"/>
            <a:tailEnd type="none" w="med" len="med"/>
          </a:ln>
        </p:spPr>
        <p:txBody>
          <a:bodyPr lIns="121900" tIns="121900" rIns="121900" bIns="121900" anchor="ctr" anchorCtr="0">
            <a:noAutofit/>
          </a:bodyPr>
          <a:lstStyle/>
          <a:p>
            <a:endParaRPr sz="2400">
              <a:ln>
                <a:solidFill>
                  <a:schemeClr val="bg1">
                    <a:lumMod val="65000"/>
                  </a:schemeClr>
                </a:solidFill>
              </a:ln>
              <a:solidFill>
                <a:schemeClr val="bg1">
                  <a:lumMod val="65000"/>
                </a:schemeClr>
              </a:solidFill>
            </a:endParaRPr>
          </a:p>
        </p:txBody>
      </p:sp>
      <p:pic>
        <p:nvPicPr>
          <p:cNvPr id="12" name="Shape 508">
            <a:extLst>
              <a:ext uri="{FF2B5EF4-FFF2-40B4-BE49-F238E27FC236}">
                <a16:creationId xmlns:a16="http://schemas.microsoft.com/office/drawing/2014/main" id="{AAD468A9-59C8-2E4A-BB0B-FD0C93FAF41A}"/>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694851" y="2740609"/>
            <a:ext cx="716359" cy="967675"/>
          </a:xfrm>
          <a:prstGeom prst="rect">
            <a:avLst/>
          </a:prstGeom>
          <a:noFill/>
          <a:ln>
            <a:noFill/>
          </a:ln>
        </p:spPr>
      </p:pic>
      <p:sp>
        <p:nvSpPr>
          <p:cNvPr id="13" name="TextBox 12">
            <a:extLst>
              <a:ext uri="{FF2B5EF4-FFF2-40B4-BE49-F238E27FC236}">
                <a16:creationId xmlns:a16="http://schemas.microsoft.com/office/drawing/2014/main" id="{644D717B-8B71-6343-83ED-7DFEA1F72234}"/>
              </a:ext>
            </a:extLst>
          </p:cNvPr>
          <p:cNvSpPr txBox="1"/>
          <p:nvPr/>
        </p:nvSpPr>
        <p:spPr>
          <a:xfrm>
            <a:off x="6326733" y="3764967"/>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Secretless</a:t>
            </a:r>
          </a:p>
        </p:txBody>
      </p:sp>
      <p:sp>
        <p:nvSpPr>
          <p:cNvPr id="14" name="TextBox 13">
            <a:extLst>
              <a:ext uri="{FF2B5EF4-FFF2-40B4-BE49-F238E27FC236}">
                <a16:creationId xmlns:a16="http://schemas.microsoft.com/office/drawing/2014/main" id="{C53CB57A-FD10-254C-BB71-6B1BFA1D8E80}"/>
              </a:ext>
            </a:extLst>
          </p:cNvPr>
          <p:cNvSpPr txBox="1"/>
          <p:nvPr/>
        </p:nvSpPr>
        <p:spPr>
          <a:xfrm>
            <a:off x="3814025" y="3766630"/>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Billing Service</a:t>
            </a:r>
          </a:p>
        </p:txBody>
      </p:sp>
      <p:sp>
        <p:nvSpPr>
          <p:cNvPr id="15" name="TextBox 14">
            <a:extLst>
              <a:ext uri="{FF2B5EF4-FFF2-40B4-BE49-F238E27FC236}">
                <a16:creationId xmlns:a16="http://schemas.microsoft.com/office/drawing/2014/main" id="{28C3169C-51E9-2A41-B1EF-E1D68C48ACA3}"/>
              </a:ext>
            </a:extLst>
          </p:cNvPr>
          <p:cNvSpPr txBox="1"/>
          <p:nvPr/>
        </p:nvSpPr>
        <p:spPr>
          <a:xfrm>
            <a:off x="8857267" y="3764967"/>
            <a:ext cx="1694319"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Database</a:t>
            </a:r>
          </a:p>
        </p:txBody>
      </p:sp>
      <p:grpSp>
        <p:nvGrpSpPr>
          <p:cNvPr id="24" name="Group 23">
            <a:extLst>
              <a:ext uri="{FF2B5EF4-FFF2-40B4-BE49-F238E27FC236}">
                <a16:creationId xmlns:a16="http://schemas.microsoft.com/office/drawing/2014/main" id="{65BE88E8-A209-9A46-AB49-8F04D4899F2A}"/>
              </a:ext>
            </a:extLst>
          </p:cNvPr>
          <p:cNvGrpSpPr/>
          <p:nvPr/>
        </p:nvGrpSpPr>
        <p:grpSpPr>
          <a:xfrm>
            <a:off x="9217463" y="2716447"/>
            <a:ext cx="973928" cy="1014453"/>
            <a:chOff x="4868739" y="706803"/>
            <a:chExt cx="584854" cy="594680"/>
          </a:xfrm>
        </p:grpSpPr>
        <p:sp>
          <p:nvSpPr>
            <p:cNvPr id="21" name="Can 20">
              <a:extLst>
                <a:ext uri="{FF2B5EF4-FFF2-40B4-BE49-F238E27FC236}">
                  <a16:creationId xmlns:a16="http://schemas.microsoft.com/office/drawing/2014/main" id="{A4D50A76-D74B-114D-9DDC-2786A3295351}"/>
                </a:ext>
              </a:extLst>
            </p:cNvPr>
            <p:cNvSpPr/>
            <p:nvPr/>
          </p:nvSpPr>
          <p:spPr>
            <a:xfrm>
              <a:off x="4868739" y="1059729"/>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2" name="Can 21">
              <a:extLst>
                <a:ext uri="{FF2B5EF4-FFF2-40B4-BE49-F238E27FC236}">
                  <a16:creationId xmlns:a16="http://schemas.microsoft.com/office/drawing/2014/main" id="{24B49F00-5C47-B34D-AA2B-16AEBC641AF0}"/>
                </a:ext>
              </a:extLst>
            </p:cNvPr>
            <p:cNvSpPr/>
            <p:nvPr/>
          </p:nvSpPr>
          <p:spPr>
            <a:xfrm>
              <a:off x="4868739" y="883266"/>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3" name="Can 22">
              <a:extLst>
                <a:ext uri="{FF2B5EF4-FFF2-40B4-BE49-F238E27FC236}">
                  <a16:creationId xmlns:a16="http://schemas.microsoft.com/office/drawing/2014/main" id="{993BA2E8-DDFF-A440-B10C-EB84A7877A65}"/>
                </a:ext>
              </a:extLst>
            </p:cNvPr>
            <p:cNvSpPr/>
            <p:nvPr/>
          </p:nvSpPr>
          <p:spPr>
            <a:xfrm>
              <a:off x="4868739" y="706803"/>
              <a:ext cx="584854" cy="241754"/>
            </a:xfrm>
            <a:prstGeom prst="can">
              <a:avLst>
                <a:gd name="adj" fmla="val 50000"/>
              </a:avLst>
            </a:prstGeom>
            <a:solidFill>
              <a:schemeClr val="bg1">
                <a:lumMod val="6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67" b="1">
                <a:solidFill>
                  <a:schemeClr val="accent5"/>
                </a:solidFill>
                <a:latin typeface="Open Sans" panose="020B0606030504020204" pitchFamily="34" charset="0"/>
                <a:ea typeface="Open Sans" panose="020B0606030504020204" pitchFamily="34" charset="0"/>
                <a:cs typeface="Open Sans" panose="020B0606030504020204" pitchFamily="34" charset="0"/>
              </a:endParaRPr>
            </a:p>
          </p:txBody>
        </p:sp>
      </p:grpSp>
      <p:sp>
        <p:nvSpPr>
          <p:cNvPr id="25" name="TextBox 24">
            <a:extLst>
              <a:ext uri="{FF2B5EF4-FFF2-40B4-BE49-F238E27FC236}">
                <a16:creationId xmlns:a16="http://schemas.microsoft.com/office/drawing/2014/main" id="{11F027C6-D270-0F41-A895-D376CAE6D336}"/>
              </a:ext>
            </a:extLst>
          </p:cNvPr>
          <p:cNvSpPr txBox="1"/>
          <p:nvPr/>
        </p:nvSpPr>
        <p:spPr>
          <a:xfrm>
            <a:off x="7638402" y="2126707"/>
            <a:ext cx="1452593" cy="307777"/>
          </a:xfrm>
          <a:prstGeom prst="rect">
            <a:avLst/>
          </a:prstGeom>
          <a:noFill/>
        </p:spPr>
        <p:txBody>
          <a:bodyPr wrap="square" rtlCol="0">
            <a:spAutoFit/>
          </a:bodyPr>
          <a:lstStyle/>
          <a:p>
            <a:pPr algn="ctr"/>
            <a:r>
              <a:rPr lang="en-US" sz="1400" dirty="0" err="1">
                <a:solidFill>
                  <a:srgbClr val="265F91"/>
                </a:solidFill>
                <a:ea typeface="Open Sans Light" panose="020B0306030504020204" pitchFamily="34" charset="0"/>
                <a:cs typeface="Open Sans Light" panose="020B0306030504020204" pitchFamily="34" charset="0"/>
              </a:rPr>
              <a:t>Conjur</a:t>
            </a:r>
            <a:r>
              <a:rPr lang="en-US" sz="1400" dirty="0">
                <a:solidFill>
                  <a:srgbClr val="265F91"/>
                </a:solidFill>
                <a:ea typeface="Open Sans Light" panose="020B0306030504020204" pitchFamily="34" charset="0"/>
                <a:cs typeface="Open Sans Light" panose="020B0306030504020204" pitchFamily="34" charset="0"/>
              </a:rPr>
              <a:t> Follower</a:t>
            </a:r>
          </a:p>
        </p:txBody>
      </p:sp>
      <p:sp>
        <p:nvSpPr>
          <p:cNvPr id="26" name="TextBox 25">
            <a:extLst>
              <a:ext uri="{FF2B5EF4-FFF2-40B4-BE49-F238E27FC236}">
                <a16:creationId xmlns:a16="http://schemas.microsoft.com/office/drawing/2014/main" id="{ED7EBEB3-3B14-9E40-8A07-8E591F9D93AC}"/>
              </a:ext>
            </a:extLst>
          </p:cNvPr>
          <p:cNvSpPr txBox="1"/>
          <p:nvPr/>
        </p:nvSpPr>
        <p:spPr>
          <a:xfrm>
            <a:off x="1324602" y="3826522"/>
            <a:ext cx="1452593" cy="523220"/>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User</a:t>
            </a:r>
            <a:br>
              <a:rPr lang="en-US" sz="1400" dirty="0">
                <a:solidFill>
                  <a:srgbClr val="265F91"/>
                </a:solidFill>
                <a:ea typeface="Open Sans Light" panose="020B0306030504020204" pitchFamily="34" charset="0"/>
                <a:cs typeface="Open Sans Light" panose="020B0306030504020204" pitchFamily="34" charset="0"/>
              </a:rPr>
            </a:br>
            <a:r>
              <a:rPr lang="en-US" sz="1400" dirty="0">
                <a:solidFill>
                  <a:srgbClr val="265F91"/>
                </a:solidFill>
                <a:ea typeface="Open Sans Light" panose="020B0306030504020204" pitchFamily="34" charset="0"/>
                <a:cs typeface="Open Sans Light" panose="020B0306030504020204" pitchFamily="34" charset="0"/>
              </a:rPr>
              <a:t>(Simulated)</a:t>
            </a:r>
          </a:p>
        </p:txBody>
      </p:sp>
      <p:cxnSp>
        <p:nvCxnSpPr>
          <p:cNvPr id="28" name="Elbow Connector 27">
            <a:extLst>
              <a:ext uri="{FF2B5EF4-FFF2-40B4-BE49-F238E27FC236}">
                <a16:creationId xmlns:a16="http://schemas.microsoft.com/office/drawing/2014/main" id="{30E1B3C4-28E1-8248-9B99-20976120DEAC}"/>
              </a:ext>
            </a:extLst>
          </p:cNvPr>
          <p:cNvCxnSpPr>
            <a:cxnSpLocks/>
            <a:stCxn id="11" idx="0"/>
            <a:endCxn id="3" idx="1"/>
          </p:cNvCxnSpPr>
          <p:nvPr/>
        </p:nvCxnSpPr>
        <p:spPr>
          <a:xfrm rot="5400000" flipH="1" flipV="1">
            <a:off x="6800636" y="1765743"/>
            <a:ext cx="1203099" cy="698309"/>
          </a:xfrm>
          <a:prstGeom prst="bentConnector2">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5932E91C-33E1-EF4B-B1FD-2003AA20AA35}"/>
              </a:ext>
            </a:extLst>
          </p:cNvPr>
          <p:cNvCxnSpPr>
            <a:cxnSpLocks/>
            <a:stCxn id="11" idx="6"/>
            <a:endCxn id="22" idx="2"/>
          </p:cNvCxnSpPr>
          <p:nvPr/>
        </p:nvCxnSpPr>
        <p:spPr>
          <a:xfrm flipV="1">
            <a:off x="7561033" y="3223675"/>
            <a:ext cx="1656431" cy="775"/>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32543AD2-08B0-464C-8E5E-44C3C4DC8DC5}"/>
              </a:ext>
            </a:extLst>
          </p:cNvPr>
          <p:cNvCxnSpPr>
            <a:cxnSpLocks/>
            <a:stCxn id="6" idx="3"/>
            <a:endCxn id="11" idx="2"/>
          </p:cNvCxnSpPr>
          <p:nvPr/>
        </p:nvCxnSpPr>
        <p:spPr>
          <a:xfrm>
            <a:off x="5272078" y="3223673"/>
            <a:ext cx="1272951" cy="776"/>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55A69FCD-4ED3-9446-A95A-98FD39254734}"/>
              </a:ext>
            </a:extLst>
          </p:cNvPr>
          <p:cNvCxnSpPr>
            <a:cxnSpLocks/>
            <a:endCxn id="6" idx="1"/>
          </p:cNvCxnSpPr>
          <p:nvPr/>
        </p:nvCxnSpPr>
        <p:spPr>
          <a:xfrm flipV="1">
            <a:off x="2301125" y="3223673"/>
            <a:ext cx="1512899" cy="1440"/>
          </a:xfrm>
          <a:prstGeom prst="bentConnector3">
            <a:avLst>
              <a:gd name="adj1" fmla="val 50000"/>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256674" y="4713056"/>
            <a:ext cx="4915616" cy="492402"/>
            <a:chOff x="256674" y="4412059"/>
            <a:chExt cx="4915616" cy="492402"/>
          </a:xfrm>
        </p:grpSpPr>
        <p:sp>
          <p:nvSpPr>
            <p:cNvPr id="59" name="Shape 588">
              <a:extLst>
                <a:ext uri="{FF2B5EF4-FFF2-40B4-BE49-F238E27FC236}">
                  <a16:creationId xmlns:a16="http://schemas.microsoft.com/office/drawing/2014/main" id="{F706E50C-F8E2-D74B-A4CE-73FE5E4F9CB6}"/>
                </a:ext>
              </a:extLst>
            </p:cNvPr>
            <p:cNvSpPr/>
            <p:nvPr/>
          </p:nvSpPr>
          <p:spPr>
            <a:xfrm>
              <a:off x="256674" y="4486360"/>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1</a:t>
              </a:r>
              <a:endParaRPr sz="1600" dirty="0">
                <a:solidFill>
                  <a:schemeClr val="bg1"/>
                </a:solidFill>
              </a:endParaRPr>
            </a:p>
          </p:txBody>
        </p:sp>
        <p:sp>
          <p:nvSpPr>
            <p:cNvPr id="70" name="Shape 599">
              <a:extLst>
                <a:ext uri="{FF2B5EF4-FFF2-40B4-BE49-F238E27FC236}">
                  <a16:creationId xmlns:a16="http://schemas.microsoft.com/office/drawing/2014/main" id="{65900F50-F851-A943-A5A9-034F4C36C634}"/>
                </a:ext>
              </a:extLst>
            </p:cNvPr>
            <p:cNvSpPr txBox="1"/>
            <p:nvPr/>
          </p:nvSpPr>
          <p:spPr>
            <a:xfrm>
              <a:off x="604690" y="4412059"/>
              <a:ext cx="4567600" cy="492402"/>
            </a:xfrm>
            <a:prstGeom prst="rect">
              <a:avLst/>
            </a:prstGeom>
            <a:noFill/>
            <a:ln>
              <a:noFill/>
            </a:ln>
          </p:spPr>
          <p:txBody>
            <a:bodyPr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Service connects to Secretless proxy</a:t>
              </a:r>
            </a:p>
          </p:txBody>
        </p:sp>
      </p:grpSp>
      <p:sp>
        <p:nvSpPr>
          <p:cNvPr id="74" name="Shape 599">
            <a:extLst>
              <a:ext uri="{FF2B5EF4-FFF2-40B4-BE49-F238E27FC236}">
                <a16:creationId xmlns:a16="http://schemas.microsoft.com/office/drawing/2014/main" id="{290334C9-15B6-734D-A487-A11A9A929D30}"/>
              </a:ext>
            </a:extLst>
          </p:cNvPr>
          <p:cNvSpPr txBox="1"/>
          <p:nvPr/>
        </p:nvSpPr>
        <p:spPr>
          <a:xfrm>
            <a:off x="2273246" y="2922648"/>
            <a:ext cx="1517156" cy="510000"/>
          </a:xfrm>
          <a:prstGeom prst="rect">
            <a:avLst/>
          </a:prstGeom>
          <a:noFill/>
          <a:ln>
            <a:noFill/>
          </a:ln>
        </p:spPr>
        <p:txBody>
          <a:bodyPr lIns="121900" tIns="121900" rIns="121900" bIns="121900" anchor="t" anchorCtr="0">
            <a:noAutofit/>
          </a:bodyPr>
          <a:lstStyle/>
          <a:p>
            <a:pPr algn="ctr"/>
            <a:r>
              <a:rPr lang="en" sz="800" dirty="0">
                <a:solidFill>
                  <a:schemeClr val="bg1">
                    <a:lumMod val="65000"/>
                  </a:schemeClr>
                </a:solidFill>
                <a:ea typeface="Open Sans Light" panose="020B0306030504020204" pitchFamily="34" charset="0"/>
                <a:cs typeface="Open Sans Light" panose="020B0306030504020204" pitchFamily="34" charset="0"/>
              </a:rPr>
              <a:t>HTTP Request</a:t>
            </a:r>
          </a:p>
        </p:txBody>
      </p:sp>
      <p:cxnSp>
        <p:nvCxnSpPr>
          <p:cNvPr id="82" name="Elbow Connector 81">
            <a:extLst>
              <a:ext uri="{FF2B5EF4-FFF2-40B4-BE49-F238E27FC236}">
                <a16:creationId xmlns:a16="http://schemas.microsoft.com/office/drawing/2014/main" id="{4242E1E1-4699-FB4A-BA08-1F60A6E8116C}"/>
              </a:ext>
            </a:extLst>
          </p:cNvPr>
          <p:cNvCxnSpPr>
            <a:cxnSpLocks/>
            <a:stCxn id="3" idx="3"/>
          </p:cNvCxnSpPr>
          <p:nvPr/>
        </p:nvCxnSpPr>
        <p:spPr>
          <a:xfrm>
            <a:off x="8978059" y="1513348"/>
            <a:ext cx="732763" cy="1167368"/>
          </a:xfrm>
          <a:prstGeom prst="bentConnector2">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256674" y="5465675"/>
            <a:ext cx="4915616" cy="738623"/>
            <a:chOff x="256674" y="5275776"/>
            <a:chExt cx="4915616" cy="738623"/>
          </a:xfrm>
        </p:grpSpPr>
        <p:sp>
          <p:nvSpPr>
            <p:cNvPr id="72" name="Shape 601">
              <a:extLst>
                <a:ext uri="{FF2B5EF4-FFF2-40B4-BE49-F238E27FC236}">
                  <a16:creationId xmlns:a16="http://schemas.microsoft.com/office/drawing/2014/main" id="{AFAC15A1-5C8F-C942-AA06-3914413A2C1E}"/>
                </a:ext>
              </a:extLst>
            </p:cNvPr>
            <p:cNvSpPr txBox="1"/>
            <p:nvPr/>
          </p:nvSpPr>
          <p:spPr>
            <a:xfrm>
              <a:off x="604690" y="5275776"/>
              <a:ext cx="4567600" cy="738623"/>
            </a:xfrm>
            <a:prstGeom prst="rect">
              <a:avLst/>
            </a:prstGeom>
            <a:noFill/>
            <a:ln>
              <a:noFill/>
            </a:ln>
          </p:spPr>
          <p:txBody>
            <a:bodyPr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Secretless proxy requests database credentials to remote database</a:t>
              </a:r>
            </a:p>
          </p:txBody>
        </p:sp>
        <p:sp>
          <p:nvSpPr>
            <p:cNvPr id="67" name="Shape 588">
              <a:extLst>
                <a:ext uri="{FF2B5EF4-FFF2-40B4-BE49-F238E27FC236}">
                  <a16:creationId xmlns:a16="http://schemas.microsoft.com/office/drawing/2014/main" id="{F706E50C-F8E2-D74B-A4CE-73FE5E4F9CB6}"/>
                </a:ext>
              </a:extLst>
            </p:cNvPr>
            <p:cNvSpPr/>
            <p:nvPr/>
          </p:nvSpPr>
          <p:spPr>
            <a:xfrm>
              <a:off x="256674" y="5454735"/>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2</a:t>
              </a:r>
              <a:endParaRPr sz="1600" dirty="0">
                <a:solidFill>
                  <a:schemeClr val="bg1"/>
                </a:solidFill>
              </a:endParaRPr>
            </a:p>
          </p:txBody>
        </p:sp>
      </p:grpSp>
      <p:grpSp>
        <p:nvGrpSpPr>
          <p:cNvPr id="17" name="Group 16"/>
          <p:cNvGrpSpPr/>
          <p:nvPr/>
        </p:nvGrpSpPr>
        <p:grpSpPr>
          <a:xfrm>
            <a:off x="6578275" y="5457129"/>
            <a:ext cx="5068292" cy="738623"/>
            <a:chOff x="6578275" y="5267230"/>
            <a:chExt cx="5068292" cy="738623"/>
          </a:xfrm>
        </p:grpSpPr>
        <p:sp>
          <p:nvSpPr>
            <p:cNvPr id="91" name="Shape 601">
              <a:extLst>
                <a:ext uri="{FF2B5EF4-FFF2-40B4-BE49-F238E27FC236}">
                  <a16:creationId xmlns:a16="http://schemas.microsoft.com/office/drawing/2014/main" id="{23F262F6-5FD8-E04C-820E-EC70B4EF844D}"/>
                </a:ext>
              </a:extLst>
            </p:cNvPr>
            <p:cNvSpPr txBox="1"/>
            <p:nvPr/>
          </p:nvSpPr>
          <p:spPr>
            <a:xfrm>
              <a:off x="6942826" y="5267230"/>
              <a:ext cx="4703741" cy="738623"/>
            </a:xfrm>
            <a:prstGeom prst="rect">
              <a:avLst/>
            </a:prstGeom>
            <a:noFill/>
            <a:ln>
              <a:noFill/>
            </a:ln>
          </p:spPr>
          <p:txBody>
            <a:bodyPr wrap="square"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Conjur seamlessly rotates database credentials used by Secretless</a:t>
              </a:r>
            </a:p>
          </p:txBody>
        </p:sp>
        <p:sp>
          <p:nvSpPr>
            <p:cNvPr id="68" name="Shape 588">
              <a:extLst>
                <a:ext uri="{FF2B5EF4-FFF2-40B4-BE49-F238E27FC236}">
                  <a16:creationId xmlns:a16="http://schemas.microsoft.com/office/drawing/2014/main" id="{F706E50C-F8E2-D74B-A4CE-73FE5E4F9CB6}"/>
                </a:ext>
              </a:extLst>
            </p:cNvPr>
            <p:cNvSpPr/>
            <p:nvPr/>
          </p:nvSpPr>
          <p:spPr>
            <a:xfrm>
              <a:off x="6578275" y="5454735"/>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4</a:t>
              </a:r>
              <a:endParaRPr sz="1600" dirty="0">
                <a:solidFill>
                  <a:schemeClr val="bg1"/>
                </a:solidFill>
              </a:endParaRPr>
            </a:p>
          </p:txBody>
        </p:sp>
      </p:grpSp>
      <p:grpSp>
        <p:nvGrpSpPr>
          <p:cNvPr id="16" name="Group 15"/>
          <p:cNvGrpSpPr/>
          <p:nvPr/>
        </p:nvGrpSpPr>
        <p:grpSpPr>
          <a:xfrm>
            <a:off x="6578275" y="4595122"/>
            <a:ext cx="5296398" cy="738623"/>
            <a:chOff x="6578275" y="4294125"/>
            <a:chExt cx="5296398" cy="738623"/>
          </a:xfrm>
        </p:grpSpPr>
        <p:sp>
          <p:nvSpPr>
            <p:cNvPr id="71" name="Shape 600">
              <a:extLst>
                <a:ext uri="{FF2B5EF4-FFF2-40B4-BE49-F238E27FC236}">
                  <a16:creationId xmlns:a16="http://schemas.microsoft.com/office/drawing/2014/main" id="{42D853D7-820D-2543-924F-E5206C94F18C}"/>
                </a:ext>
              </a:extLst>
            </p:cNvPr>
            <p:cNvSpPr txBox="1"/>
            <p:nvPr/>
          </p:nvSpPr>
          <p:spPr>
            <a:xfrm>
              <a:off x="6942826" y="4294125"/>
              <a:ext cx="4931847" cy="738623"/>
            </a:xfrm>
            <a:prstGeom prst="rect">
              <a:avLst/>
            </a:prstGeom>
            <a:noFill/>
            <a:ln>
              <a:noFill/>
            </a:ln>
          </p:spPr>
          <p:txBody>
            <a:bodyPr wrap="square" lIns="121900" tIns="121900" rIns="121900" bIns="121900" anchor="t" anchorCtr="0">
              <a:spAutoFit/>
            </a:bodyPr>
            <a:lstStyle/>
            <a:p>
              <a:r>
                <a:rPr lang="en" sz="1600" dirty="0">
                  <a:solidFill>
                    <a:srgbClr val="265F91"/>
                  </a:solidFill>
                  <a:ea typeface="Open Sans Light" panose="020B0306030504020204" pitchFamily="34" charset="0"/>
                  <a:cs typeface="Open Sans Light" panose="020B0306030504020204" pitchFamily="34" charset="0"/>
                </a:rPr>
                <a:t>Secretless establishes a connection to the remote database and transparently brokers the connection</a:t>
              </a:r>
            </a:p>
          </p:txBody>
        </p:sp>
        <p:sp>
          <p:nvSpPr>
            <p:cNvPr id="69" name="Shape 588">
              <a:extLst>
                <a:ext uri="{FF2B5EF4-FFF2-40B4-BE49-F238E27FC236}">
                  <a16:creationId xmlns:a16="http://schemas.microsoft.com/office/drawing/2014/main" id="{F706E50C-F8E2-D74B-A4CE-73FE5E4F9CB6}"/>
                </a:ext>
              </a:extLst>
            </p:cNvPr>
            <p:cNvSpPr/>
            <p:nvPr/>
          </p:nvSpPr>
          <p:spPr>
            <a:xfrm>
              <a:off x="6578275" y="4489712"/>
              <a:ext cx="348016" cy="348016"/>
            </a:xfrm>
            <a:prstGeom prst="ellipse">
              <a:avLst/>
            </a:prstGeom>
            <a:solidFill>
              <a:srgbClr val="265F91"/>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3</a:t>
              </a:r>
              <a:endParaRPr sz="1600" dirty="0">
                <a:solidFill>
                  <a:schemeClr val="bg1"/>
                </a:solidFill>
              </a:endParaRPr>
            </a:p>
          </p:txBody>
        </p:sp>
      </p:grpSp>
      <p:sp>
        <p:nvSpPr>
          <p:cNvPr id="97" name="Shape 588">
            <a:extLst>
              <a:ext uri="{FF2B5EF4-FFF2-40B4-BE49-F238E27FC236}">
                <a16:creationId xmlns:a16="http://schemas.microsoft.com/office/drawing/2014/main" id="{F706E50C-F8E2-D74B-A4CE-73FE5E4F9CB6}"/>
              </a:ext>
            </a:extLst>
          </p:cNvPr>
          <p:cNvSpPr/>
          <p:nvPr/>
        </p:nvSpPr>
        <p:spPr>
          <a:xfrm>
            <a:off x="5720924" y="3049665"/>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1</a:t>
            </a:r>
            <a:endParaRPr sz="1600" dirty="0">
              <a:solidFill>
                <a:schemeClr val="bg1"/>
              </a:solidFill>
            </a:endParaRPr>
          </a:p>
        </p:txBody>
      </p:sp>
      <p:sp>
        <p:nvSpPr>
          <p:cNvPr id="98" name="Shape 588">
            <a:extLst>
              <a:ext uri="{FF2B5EF4-FFF2-40B4-BE49-F238E27FC236}">
                <a16:creationId xmlns:a16="http://schemas.microsoft.com/office/drawing/2014/main" id="{F706E50C-F8E2-D74B-A4CE-73FE5E4F9CB6}"/>
              </a:ext>
            </a:extLst>
          </p:cNvPr>
          <p:cNvSpPr/>
          <p:nvPr/>
        </p:nvSpPr>
        <p:spPr>
          <a:xfrm>
            <a:off x="6871371" y="1966894"/>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2</a:t>
            </a:r>
            <a:endParaRPr sz="1600" dirty="0">
              <a:solidFill>
                <a:schemeClr val="bg1"/>
              </a:solidFill>
            </a:endParaRPr>
          </a:p>
        </p:txBody>
      </p:sp>
      <p:sp>
        <p:nvSpPr>
          <p:cNvPr id="99" name="Shape 588">
            <a:extLst>
              <a:ext uri="{FF2B5EF4-FFF2-40B4-BE49-F238E27FC236}">
                <a16:creationId xmlns:a16="http://schemas.microsoft.com/office/drawing/2014/main" id="{F706E50C-F8E2-D74B-A4CE-73FE5E4F9CB6}"/>
              </a:ext>
            </a:extLst>
          </p:cNvPr>
          <p:cNvSpPr/>
          <p:nvPr/>
        </p:nvSpPr>
        <p:spPr>
          <a:xfrm>
            <a:off x="8190690" y="3058942"/>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3</a:t>
            </a:r>
            <a:endParaRPr sz="1600" dirty="0">
              <a:solidFill>
                <a:schemeClr val="bg1"/>
              </a:solidFill>
            </a:endParaRPr>
          </a:p>
        </p:txBody>
      </p:sp>
      <p:sp>
        <p:nvSpPr>
          <p:cNvPr id="100" name="Shape 588">
            <a:extLst>
              <a:ext uri="{FF2B5EF4-FFF2-40B4-BE49-F238E27FC236}">
                <a16:creationId xmlns:a16="http://schemas.microsoft.com/office/drawing/2014/main" id="{F706E50C-F8E2-D74B-A4CE-73FE5E4F9CB6}"/>
              </a:ext>
            </a:extLst>
          </p:cNvPr>
          <p:cNvSpPr/>
          <p:nvPr/>
        </p:nvSpPr>
        <p:spPr>
          <a:xfrm>
            <a:off x="9547510" y="1966894"/>
            <a:ext cx="348016" cy="348016"/>
          </a:xfrm>
          <a:prstGeom prst="ellipse">
            <a:avLst/>
          </a:prstGeom>
          <a:solidFill>
            <a:srgbClr val="0CB39C"/>
          </a:solidFill>
          <a:ln w="9525" cap="flat" cmpd="sng">
            <a:solidFill>
              <a:srgbClr val="DEDEDE"/>
            </a:solidFill>
            <a:prstDash val="solid"/>
            <a:round/>
            <a:headEnd type="none" w="med" len="med"/>
            <a:tailEnd type="none" w="med" len="med"/>
          </a:ln>
        </p:spPr>
        <p:txBody>
          <a:bodyPr lIns="121900" tIns="121900" rIns="121900" bIns="121900" anchor="ctr" anchorCtr="0">
            <a:noAutofit/>
          </a:bodyPr>
          <a:lstStyle/>
          <a:p>
            <a:pPr algn="ctr"/>
            <a:r>
              <a:rPr lang="en-US" sz="1600" dirty="0">
                <a:solidFill>
                  <a:schemeClr val="bg1"/>
                </a:solidFill>
              </a:rPr>
              <a:t>4</a:t>
            </a:r>
            <a:endParaRPr sz="1600" dirty="0">
              <a:solidFill>
                <a:schemeClr val="bg1"/>
              </a:solidFill>
            </a:endParaRPr>
          </a:p>
        </p:txBody>
      </p:sp>
      <p:sp>
        <p:nvSpPr>
          <p:cNvPr id="18" name="Title 17"/>
          <p:cNvSpPr>
            <a:spLocks noGrp="1"/>
          </p:cNvSpPr>
          <p:nvPr>
            <p:ph type="title"/>
          </p:nvPr>
        </p:nvSpPr>
        <p:spPr>
          <a:xfrm>
            <a:off x="329852" y="327666"/>
            <a:ext cx="11544822" cy="402352"/>
          </a:xfrm>
        </p:spPr>
        <p:txBody>
          <a:bodyPr/>
          <a:lstStyle/>
          <a:p>
            <a:r>
              <a:rPr lang="en-US" dirty="0"/>
              <a:t>“Secretless” concept: Apps can’t leak secrets </a:t>
            </a:r>
          </a:p>
        </p:txBody>
      </p:sp>
      <p:sp>
        <p:nvSpPr>
          <p:cNvPr id="5" name="Process 4">
            <a:extLst>
              <a:ext uri="{FF2B5EF4-FFF2-40B4-BE49-F238E27FC236}">
                <a16:creationId xmlns:a16="http://schemas.microsoft.com/office/drawing/2014/main" id="{2A0DE15B-C2E6-D849-969A-2FBAE5EDEC7E}"/>
              </a:ext>
            </a:extLst>
          </p:cNvPr>
          <p:cNvSpPr/>
          <p:nvPr/>
        </p:nvSpPr>
        <p:spPr>
          <a:xfrm>
            <a:off x="4106458" y="1334350"/>
            <a:ext cx="862747" cy="651345"/>
          </a:xfrm>
          <a:prstGeom prst="flowChartProcess">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2">
                    <a:lumMod val="50000"/>
                  </a:schemeClr>
                </a:solidFill>
              </a:rPr>
              <a:t>LDAP, </a:t>
            </a:r>
            <a:r>
              <a:rPr lang="en-US" sz="1100" dirty="0" err="1">
                <a:solidFill>
                  <a:schemeClr val="bg2">
                    <a:lumMod val="50000"/>
                  </a:schemeClr>
                </a:solidFill>
              </a:rPr>
              <a:t>htpasswd</a:t>
            </a:r>
            <a:r>
              <a:rPr lang="en-US" sz="1100" dirty="0">
                <a:solidFill>
                  <a:schemeClr val="bg2">
                    <a:lumMod val="50000"/>
                  </a:schemeClr>
                </a:solidFill>
              </a:rPr>
              <a:t>, etc.</a:t>
            </a:r>
          </a:p>
        </p:txBody>
      </p:sp>
      <p:cxnSp>
        <p:nvCxnSpPr>
          <p:cNvPr id="45" name="Elbow Connector 44">
            <a:extLst>
              <a:ext uri="{FF2B5EF4-FFF2-40B4-BE49-F238E27FC236}">
                <a16:creationId xmlns:a16="http://schemas.microsoft.com/office/drawing/2014/main" id="{A80CE515-4379-2940-8226-C2AD3A3BDA0D}"/>
              </a:ext>
            </a:extLst>
          </p:cNvPr>
          <p:cNvCxnSpPr>
            <a:cxnSpLocks/>
            <a:stCxn id="6" idx="0"/>
            <a:endCxn id="5" idx="2"/>
          </p:cNvCxnSpPr>
          <p:nvPr/>
        </p:nvCxnSpPr>
        <p:spPr>
          <a:xfrm rot="16200000" flipV="1">
            <a:off x="4192931" y="2330596"/>
            <a:ext cx="695022" cy="5219"/>
          </a:xfrm>
          <a:prstGeom prst="bentConnector3">
            <a:avLst>
              <a:gd name="adj1" fmla="val 50000"/>
            </a:avLst>
          </a:prstGeom>
          <a:ln>
            <a:solidFill>
              <a:srgbClr val="265F9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CF8CD56-D4FC-CD4B-BB1B-CEC415B4F85F}"/>
              </a:ext>
            </a:extLst>
          </p:cNvPr>
          <p:cNvSpPr/>
          <p:nvPr/>
        </p:nvSpPr>
        <p:spPr>
          <a:xfrm>
            <a:off x="3915056" y="2432382"/>
            <a:ext cx="646331" cy="215444"/>
          </a:xfrm>
          <a:prstGeom prst="rect">
            <a:avLst/>
          </a:prstGeom>
        </p:spPr>
        <p:txBody>
          <a:bodyPr wrap="none">
            <a:spAutoFit/>
          </a:bodyPr>
          <a:lstStyle/>
          <a:p>
            <a:r>
              <a:rPr lang="en" sz="800" dirty="0">
                <a:solidFill>
                  <a:schemeClr val="bg1">
                    <a:lumMod val="65000"/>
                  </a:schemeClr>
                </a:solidFill>
                <a:ea typeface="Open Sans Light" panose="020B0306030504020204" pitchFamily="34" charset="0"/>
                <a:cs typeface="Open Sans Light" panose="020B0306030504020204" pitchFamily="34" charset="0"/>
              </a:rPr>
              <a:t>User authn</a:t>
            </a:r>
            <a:endParaRPr lang="en-US" sz="800" dirty="0"/>
          </a:p>
        </p:txBody>
      </p:sp>
      <p:sp>
        <p:nvSpPr>
          <p:cNvPr id="49" name="TextBox 48">
            <a:extLst>
              <a:ext uri="{FF2B5EF4-FFF2-40B4-BE49-F238E27FC236}">
                <a16:creationId xmlns:a16="http://schemas.microsoft.com/office/drawing/2014/main" id="{5A97F7B5-FA9F-9A4A-816A-9DFF1B363CD0}"/>
              </a:ext>
            </a:extLst>
          </p:cNvPr>
          <p:cNvSpPr txBox="1"/>
          <p:nvPr/>
        </p:nvSpPr>
        <p:spPr>
          <a:xfrm>
            <a:off x="4994627" y="2453863"/>
            <a:ext cx="1452593" cy="307777"/>
          </a:xfrm>
          <a:prstGeom prst="rect">
            <a:avLst/>
          </a:prstGeom>
          <a:noFill/>
        </p:spPr>
        <p:txBody>
          <a:bodyPr wrap="square" rtlCol="0">
            <a:spAutoFit/>
          </a:bodyPr>
          <a:lstStyle/>
          <a:p>
            <a:pPr algn="ctr"/>
            <a:r>
              <a:rPr lang="en-US" sz="1400" dirty="0">
                <a:solidFill>
                  <a:srgbClr val="265F91"/>
                </a:solidFill>
                <a:ea typeface="Open Sans Light" panose="020B0306030504020204" pitchFamily="34" charset="0"/>
                <a:cs typeface="Open Sans Light" panose="020B0306030504020204" pitchFamily="34" charset="0"/>
              </a:rPr>
              <a:t>K8s Pod</a:t>
            </a:r>
          </a:p>
        </p:txBody>
      </p:sp>
    </p:spTree>
    <p:extLst>
      <p:ext uri="{BB962C8B-B14F-4D97-AF65-F5344CB8AC3E}">
        <p14:creationId xmlns:p14="http://schemas.microsoft.com/office/powerpoint/2010/main" val="163349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510">
            <a:extLst>
              <a:ext uri="{FF2B5EF4-FFF2-40B4-BE49-F238E27FC236}">
                <a16:creationId xmlns:a16="http://schemas.microsoft.com/office/drawing/2014/main" id="{29CAB988-11F6-6147-80D2-C70EC9661CC8}"/>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860646" y="4649768"/>
            <a:ext cx="1753309" cy="1305811"/>
          </a:xfrm>
          <a:prstGeom prst="rect">
            <a:avLst/>
          </a:prstGeom>
          <a:noFill/>
          <a:ln>
            <a:noFill/>
          </a:ln>
        </p:spPr>
      </p:pic>
      <p:grpSp>
        <p:nvGrpSpPr>
          <p:cNvPr id="9" name="Group 8">
            <a:extLst>
              <a:ext uri="{FF2B5EF4-FFF2-40B4-BE49-F238E27FC236}">
                <a16:creationId xmlns:a16="http://schemas.microsoft.com/office/drawing/2014/main" id="{7792DBC5-954F-E04A-AFA6-026CEBFB8C7E}"/>
              </a:ext>
            </a:extLst>
          </p:cNvPr>
          <p:cNvGrpSpPr/>
          <p:nvPr/>
        </p:nvGrpSpPr>
        <p:grpSpPr>
          <a:xfrm>
            <a:off x="7950760" y="4694840"/>
            <a:ext cx="1260739" cy="1260739"/>
            <a:chOff x="5959761" y="4020945"/>
            <a:chExt cx="1805075" cy="1805075"/>
          </a:xfrm>
        </p:grpSpPr>
        <p:sp>
          <p:nvSpPr>
            <p:cNvPr id="5" name="Shape 507">
              <a:extLst>
                <a:ext uri="{FF2B5EF4-FFF2-40B4-BE49-F238E27FC236}">
                  <a16:creationId xmlns:a16="http://schemas.microsoft.com/office/drawing/2014/main" id="{28E03B57-3CB5-D443-A930-88DCB9322C5E}"/>
                </a:ext>
              </a:extLst>
            </p:cNvPr>
            <p:cNvSpPr/>
            <p:nvPr/>
          </p:nvSpPr>
          <p:spPr>
            <a:xfrm>
              <a:off x="5959761" y="4020945"/>
              <a:ext cx="1805075" cy="1805075"/>
            </a:xfrm>
            <a:prstGeom prst="ellipse">
              <a:avLst/>
            </a:prstGeom>
            <a:solidFill>
              <a:srgbClr val="FFFFFF"/>
            </a:solidFill>
            <a:ln w="9525" cap="flat" cmpd="sng">
              <a:solidFill>
                <a:schemeClr val="bg1">
                  <a:lumMod val="65000"/>
                </a:schemeClr>
              </a:solidFill>
              <a:prstDash val="solid"/>
              <a:round/>
              <a:headEnd type="none" w="med" len="med"/>
              <a:tailEnd type="none" w="med" len="med"/>
            </a:ln>
          </p:spPr>
          <p:txBody>
            <a:bodyPr lIns="121900" tIns="121900" rIns="121900" bIns="121900" anchor="ctr" anchorCtr="0">
              <a:noAutofit/>
            </a:bodyPr>
            <a:lstStyle/>
            <a:p>
              <a:endParaRPr sz="2400">
                <a:ln>
                  <a:solidFill>
                    <a:schemeClr val="bg1">
                      <a:lumMod val="65000"/>
                    </a:schemeClr>
                  </a:solidFill>
                </a:ln>
                <a:solidFill>
                  <a:schemeClr val="bg1">
                    <a:lumMod val="65000"/>
                  </a:schemeClr>
                </a:solidFill>
              </a:endParaRPr>
            </a:p>
          </p:txBody>
        </p:sp>
        <p:pic>
          <p:nvPicPr>
            <p:cNvPr id="6" name="Shape 508">
              <a:extLst>
                <a:ext uri="{FF2B5EF4-FFF2-40B4-BE49-F238E27FC236}">
                  <a16:creationId xmlns:a16="http://schemas.microsoft.com/office/drawing/2014/main" id="{30D5F698-33E5-E547-B17B-BB3E61A998F7}"/>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237175" y="4063877"/>
              <a:ext cx="1272712" cy="1719211"/>
            </a:xfrm>
            <a:prstGeom prst="rect">
              <a:avLst/>
            </a:prstGeom>
            <a:noFill/>
            <a:ln>
              <a:noFill/>
            </a:ln>
          </p:spPr>
        </p:pic>
      </p:grpSp>
      <p:cxnSp>
        <p:nvCxnSpPr>
          <p:cNvPr id="14" name="Straight Arrow Connector 13">
            <a:extLst>
              <a:ext uri="{FF2B5EF4-FFF2-40B4-BE49-F238E27FC236}">
                <a16:creationId xmlns:a16="http://schemas.microsoft.com/office/drawing/2014/main" id="{DFB996CA-9101-FB48-8E77-7415E8DDD328}"/>
              </a:ext>
            </a:extLst>
          </p:cNvPr>
          <p:cNvCxnSpPr>
            <a:cxnSpLocks/>
            <a:stCxn id="3" idx="3"/>
            <a:endCxn id="5" idx="2"/>
          </p:cNvCxnSpPr>
          <p:nvPr/>
        </p:nvCxnSpPr>
        <p:spPr>
          <a:xfrm>
            <a:off x="4613955" y="5302674"/>
            <a:ext cx="3336805" cy="22536"/>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211BA3B-48F6-B847-A98B-DC1173F33E33}"/>
              </a:ext>
            </a:extLst>
          </p:cNvPr>
          <p:cNvCxnSpPr>
            <a:cxnSpLocks/>
          </p:cNvCxnSpPr>
          <p:nvPr/>
        </p:nvCxnSpPr>
        <p:spPr>
          <a:xfrm>
            <a:off x="9211499" y="5302675"/>
            <a:ext cx="2975623" cy="17296"/>
          </a:xfrm>
          <a:prstGeom prst="straightConnector1">
            <a:avLst/>
          </a:prstGeom>
          <a:ln w="28575">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E619EFF-9AD9-5949-8315-E767A558AC7F}"/>
              </a:ext>
            </a:extLst>
          </p:cNvPr>
          <p:cNvSpPr txBox="1"/>
          <p:nvPr/>
        </p:nvSpPr>
        <p:spPr>
          <a:xfrm>
            <a:off x="5629316" y="4934308"/>
            <a:ext cx="1202079" cy="485933"/>
          </a:xfrm>
          <a:prstGeom prst="rect">
            <a:avLst/>
          </a:prstGeom>
          <a:noFill/>
        </p:spPr>
        <p:txBody>
          <a:bodyPr wrap="none" rtlCol="0">
            <a:norm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Request</a:t>
            </a:r>
          </a:p>
        </p:txBody>
      </p:sp>
      <p:sp>
        <p:nvSpPr>
          <p:cNvPr id="18" name="TextBox 17">
            <a:extLst>
              <a:ext uri="{FF2B5EF4-FFF2-40B4-BE49-F238E27FC236}">
                <a16:creationId xmlns:a16="http://schemas.microsoft.com/office/drawing/2014/main" id="{D4BA6C89-CF7B-364D-B2EE-ACF5078F529E}"/>
              </a:ext>
            </a:extLst>
          </p:cNvPr>
          <p:cNvSpPr txBox="1"/>
          <p:nvPr/>
        </p:nvSpPr>
        <p:spPr>
          <a:xfrm>
            <a:off x="9416826" y="4934308"/>
            <a:ext cx="2770296" cy="485933"/>
          </a:xfrm>
          <a:prstGeom prst="rect">
            <a:avLst/>
          </a:prstGeom>
          <a:noFill/>
        </p:spPr>
        <p:txBody>
          <a:bodyPr wrap="none" rtlCol="0">
            <a:norm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Authenticated Request</a:t>
            </a:r>
          </a:p>
        </p:txBody>
      </p:sp>
      <p:sp>
        <p:nvSpPr>
          <p:cNvPr id="20" name="TextBox 19">
            <a:extLst>
              <a:ext uri="{FF2B5EF4-FFF2-40B4-BE49-F238E27FC236}">
                <a16:creationId xmlns:a16="http://schemas.microsoft.com/office/drawing/2014/main" id="{6714C8CE-FE47-CA41-A1F1-48295EB62C70}"/>
              </a:ext>
            </a:extLst>
          </p:cNvPr>
          <p:cNvSpPr txBox="1"/>
          <p:nvPr/>
        </p:nvSpPr>
        <p:spPr>
          <a:xfrm>
            <a:off x="3136260" y="5955578"/>
            <a:ext cx="1202079" cy="485933"/>
          </a:xfrm>
          <a:prstGeom prst="rect">
            <a:avLst/>
          </a:prstGeom>
          <a:noFill/>
        </p:spPr>
        <p:txBody>
          <a:bodyPr wrap="none" rtlCol="0">
            <a:normAutofit/>
          </a:bodyPr>
          <a:lstStyle/>
          <a:p>
            <a:pPr algn="ct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Client Application</a:t>
            </a:r>
          </a:p>
        </p:txBody>
      </p:sp>
      <p:sp>
        <p:nvSpPr>
          <p:cNvPr id="21" name="TextBox 20">
            <a:extLst>
              <a:ext uri="{FF2B5EF4-FFF2-40B4-BE49-F238E27FC236}">
                <a16:creationId xmlns:a16="http://schemas.microsoft.com/office/drawing/2014/main" id="{817B6B6A-4DED-E94D-8000-C06480610747}"/>
              </a:ext>
            </a:extLst>
          </p:cNvPr>
          <p:cNvSpPr txBox="1"/>
          <p:nvPr/>
        </p:nvSpPr>
        <p:spPr>
          <a:xfrm>
            <a:off x="7980089" y="5955578"/>
            <a:ext cx="1202079" cy="485933"/>
          </a:xfrm>
          <a:prstGeom prst="rect">
            <a:avLst/>
          </a:prstGeom>
          <a:noFill/>
        </p:spPr>
        <p:txBody>
          <a:bodyPr wrap="none" rtlCol="0">
            <a:normAutofit/>
          </a:bodyPr>
          <a:lstStyle/>
          <a:p>
            <a:pPr algn="ctr"/>
            <a:r>
              <a:rPr lang="en-US"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Secretless</a:t>
            </a:r>
          </a:p>
        </p:txBody>
      </p:sp>
      <p:sp>
        <p:nvSpPr>
          <p:cNvPr id="11" name="Title 2">
            <a:extLst>
              <a:ext uri="{FF2B5EF4-FFF2-40B4-BE49-F238E27FC236}">
                <a16:creationId xmlns:a16="http://schemas.microsoft.com/office/drawing/2014/main" id="{170467C1-7B6E-5445-98FA-646B84916FCF}"/>
              </a:ext>
            </a:extLst>
          </p:cNvPr>
          <p:cNvSpPr txBox="1">
            <a:spLocks/>
          </p:cNvSpPr>
          <p:nvPr/>
        </p:nvSpPr>
        <p:spPr>
          <a:xfrm>
            <a:off x="329853" y="327667"/>
            <a:ext cx="11544823" cy="597620"/>
          </a:xfrm>
          <a:prstGeom prst="rect">
            <a:avLst/>
          </a:prstGeom>
        </p:spPr>
        <p:txBody>
          <a:bodyPr>
            <a:normAutofit fontScale="97500"/>
          </a:bodyPr>
          <a:lstStyle>
            <a:lvl1pPr algn="l" defTabSz="685800" rtl="0" eaLnBrk="1" latinLnBrk="0" hangingPunct="1">
              <a:lnSpc>
                <a:spcPct val="90000"/>
              </a:lnSpc>
              <a:spcBef>
                <a:spcPct val="0"/>
              </a:spcBef>
              <a:buNone/>
              <a:defRPr lang="en-US" sz="2100" b="1" i="0" kern="1200" cap="all" baseline="0" dirty="0">
                <a:solidFill>
                  <a:srgbClr val="0F2233"/>
                </a:solidFill>
                <a:latin typeface="Arial" charset="0"/>
                <a:ea typeface="Arial" charset="0"/>
                <a:cs typeface="Arial" charset="0"/>
              </a:defRPr>
            </a:lvl1pPr>
          </a:lstStyle>
          <a:p>
            <a:endParaRPr lang="en-US" sz="2000" dirty="0"/>
          </a:p>
        </p:txBody>
      </p:sp>
      <p:pic>
        <p:nvPicPr>
          <p:cNvPr id="19" name="Shape 502">
            <a:extLst>
              <a:ext uri="{FF2B5EF4-FFF2-40B4-BE49-F238E27FC236}">
                <a16:creationId xmlns:a16="http://schemas.microsoft.com/office/drawing/2014/main" id="{6E766B19-B851-ED43-8A92-D4C936CABBAA}"/>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101823" y="1654603"/>
            <a:ext cx="958609" cy="1648972"/>
          </a:xfrm>
          <a:prstGeom prst="rect">
            <a:avLst/>
          </a:prstGeom>
          <a:noFill/>
          <a:ln>
            <a:noFill/>
          </a:ln>
        </p:spPr>
      </p:pic>
      <p:cxnSp>
        <p:nvCxnSpPr>
          <p:cNvPr id="23" name="Straight Arrow Connector 22">
            <a:extLst>
              <a:ext uri="{FF2B5EF4-FFF2-40B4-BE49-F238E27FC236}">
                <a16:creationId xmlns:a16="http://schemas.microsoft.com/office/drawing/2014/main" id="{675AF197-4FDB-144C-893E-731C3F559587}"/>
              </a:ext>
            </a:extLst>
          </p:cNvPr>
          <p:cNvCxnSpPr>
            <a:cxnSpLocks/>
            <a:stCxn id="5" idx="0"/>
            <a:endCxn id="19" idx="2"/>
          </p:cNvCxnSpPr>
          <p:nvPr/>
        </p:nvCxnSpPr>
        <p:spPr>
          <a:xfrm flipH="1" flipV="1">
            <a:off x="8581128" y="3303575"/>
            <a:ext cx="2" cy="1391265"/>
          </a:xfrm>
          <a:prstGeom prst="straightConnector1">
            <a:avLst/>
          </a:prstGeom>
          <a:ln w="28575">
            <a:solidFill>
              <a:schemeClr val="bg2">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BB67982-B46E-8B40-8D2B-18A2FF564C49}"/>
              </a:ext>
            </a:extLst>
          </p:cNvPr>
          <p:cNvSpPr txBox="1"/>
          <p:nvPr/>
        </p:nvSpPr>
        <p:spPr>
          <a:xfrm>
            <a:off x="7590429" y="976395"/>
            <a:ext cx="1981396" cy="800967"/>
          </a:xfrm>
          <a:prstGeom prst="rect">
            <a:avLst/>
          </a:prstGeom>
          <a:noFill/>
        </p:spPr>
        <p:txBody>
          <a:bodyPr wrap="none" rtlCol="0">
            <a:normAutofit/>
          </a:bodyPr>
          <a:lstStyle/>
          <a:p>
            <a:pPr algn="ctr"/>
            <a:r>
              <a:rPr lang="en-US"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Secretless</a:t>
            </a:r>
          </a:p>
          <a:p>
            <a:pPr algn="ctr"/>
            <a:r>
              <a:rPr lang="en-US" b="1" dirty="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rPr>
              <a:t>Server</a:t>
            </a:r>
          </a:p>
        </p:txBody>
      </p:sp>
      <p:sp>
        <p:nvSpPr>
          <p:cNvPr id="25" name="TextBox 24">
            <a:extLst>
              <a:ext uri="{FF2B5EF4-FFF2-40B4-BE49-F238E27FC236}">
                <a16:creationId xmlns:a16="http://schemas.microsoft.com/office/drawing/2014/main" id="{5E7AECC5-1042-714D-B14C-97215E6845FD}"/>
              </a:ext>
            </a:extLst>
          </p:cNvPr>
          <p:cNvSpPr txBox="1"/>
          <p:nvPr/>
        </p:nvSpPr>
        <p:spPr>
          <a:xfrm>
            <a:off x="609600" y="1116498"/>
            <a:ext cx="6980781" cy="3578342"/>
          </a:xfrm>
          <a:prstGeom prst="rect">
            <a:avLst/>
          </a:prstGeom>
          <a:noFill/>
        </p:spPr>
        <p:txBody>
          <a:bodyPr wrap="square" rtlCol="0">
            <a:noAutofit/>
          </a:bodyPr>
          <a:lstStyle/>
          <a:p>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Traffic Analysis</a:t>
            </a:r>
          </a:p>
          <a:p>
            <a:r>
              <a:rPr lang="en-US" dirty="0">
                <a:latin typeface="Open Sans" panose="020B0606030504020204" pitchFamily="34" charset="0"/>
                <a:ea typeface="Open Sans" panose="020B0606030504020204" pitchFamily="34" charset="0"/>
                <a:cs typeface="Open Sans" panose="020B0606030504020204" pitchFamily="34" charset="0"/>
              </a:rPr>
              <a:t>Notify and respond to abnormal traffic patterns</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Traffic Filtering</a:t>
            </a:r>
          </a:p>
          <a:p>
            <a:r>
              <a:rPr lang="en-US" dirty="0">
                <a:latin typeface="Open Sans" panose="020B0606030504020204" pitchFamily="34" charset="0"/>
                <a:ea typeface="Open Sans" panose="020B0606030504020204" pitchFamily="34" charset="0"/>
                <a:cs typeface="Open Sans" panose="020B0606030504020204" pitchFamily="34" charset="0"/>
              </a:rPr>
              <a:t>Blacklist certain keywords or message types sent from the client</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Access Restrictions</a:t>
            </a:r>
          </a:p>
          <a:p>
            <a:r>
              <a:rPr lang="en-US" dirty="0">
                <a:latin typeface="Open Sans" panose="020B0606030504020204" pitchFamily="34" charset="0"/>
                <a:ea typeface="Open Sans" panose="020B0606030504020204" pitchFamily="34" charset="0"/>
                <a:cs typeface="Open Sans" panose="020B0606030504020204" pitchFamily="34" charset="0"/>
              </a:rPr>
              <a:t>Based on time, service type, geography or human intervention</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Streamlined application onboarding workflows</a:t>
            </a:r>
          </a:p>
          <a:p>
            <a:r>
              <a:rPr lang="en-US" dirty="0">
                <a:latin typeface="Open Sans" panose="020B0606030504020204" pitchFamily="34" charset="0"/>
                <a:ea typeface="Open Sans" panose="020B0606030504020204" pitchFamily="34" charset="0"/>
                <a:cs typeface="Open Sans" panose="020B0606030504020204" pitchFamily="34" charset="0"/>
              </a:rPr>
              <a:t>Out of the box or plugged into your existing ticketing system</a:t>
            </a:r>
          </a:p>
          <a:p>
            <a:pPr>
              <a:spcBef>
                <a:spcPts val="1200"/>
              </a:spcBef>
            </a:pPr>
            <a:r>
              <a:rPr lang="en-US" b="1" dirty="0">
                <a:latin typeface="Open Sans Semibold" panose="020B0606030504020204" pitchFamily="34" charset="0"/>
                <a:ea typeface="Open Sans Semibold" panose="020B0606030504020204" pitchFamily="34" charset="0"/>
                <a:cs typeface="Open Sans Semibold" panose="020B0606030504020204" pitchFamily="34" charset="0"/>
              </a:rPr>
              <a:t>Detailed audit logs and metadata aggregation</a:t>
            </a:r>
          </a:p>
          <a:p>
            <a:r>
              <a:rPr lang="en-US" dirty="0">
                <a:latin typeface="Open Sans" panose="020B0606030504020204" pitchFamily="34" charset="0"/>
                <a:ea typeface="Open Sans" panose="020B0606030504020204" pitchFamily="34" charset="0"/>
                <a:cs typeface="Open Sans" panose="020B0606030504020204" pitchFamily="34" charset="0"/>
              </a:rPr>
              <a:t>Provide deep context to facilitate faster, well-informed decision making</a:t>
            </a:r>
          </a:p>
        </p:txBody>
      </p:sp>
      <p:sp>
        <p:nvSpPr>
          <p:cNvPr id="27" name="TextBox 26">
            <a:extLst>
              <a:ext uri="{FF2B5EF4-FFF2-40B4-BE49-F238E27FC236}">
                <a16:creationId xmlns:a16="http://schemas.microsoft.com/office/drawing/2014/main" id="{6380A84C-0662-D642-9E9C-371422D4BF63}"/>
              </a:ext>
            </a:extLst>
          </p:cNvPr>
          <p:cNvSpPr txBox="1"/>
          <p:nvPr/>
        </p:nvSpPr>
        <p:spPr>
          <a:xfrm>
            <a:off x="8668331" y="3691644"/>
            <a:ext cx="2770296" cy="649346"/>
          </a:xfrm>
          <a:prstGeom prst="rect">
            <a:avLst/>
          </a:prstGeom>
          <a:noFill/>
        </p:spPr>
        <p:txBody>
          <a:bodyPr wrap="square" rtlCol="0">
            <a:noAutofit/>
          </a:bodyPr>
          <a:lstStyle/>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Reporting &amp; Policy </a:t>
            </a:r>
          </a:p>
          <a:p>
            <a:r>
              <a:rPr lang="en-US" dirty="0">
                <a:solidFill>
                  <a:schemeClr val="bg2">
                    <a:lumMod val="50000"/>
                  </a:schemeClr>
                </a:solidFill>
                <a:latin typeface="Open Sans Light" panose="020B0306030504020204" pitchFamily="34" charset="0"/>
                <a:ea typeface="Open Sans Light" panose="020B0306030504020204" pitchFamily="34" charset="0"/>
                <a:cs typeface="Open Sans Light" panose="020B0306030504020204" pitchFamily="34" charset="0"/>
              </a:rPr>
              <a:t>Enforcement</a:t>
            </a:r>
          </a:p>
        </p:txBody>
      </p:sp>
      <p:cxnSp>
        <p:nvCxnSpPr>
          <p:cNvPr id="4" name="Straight Arrow Connector 3">
            <a:extLst>
              <a:ext uri="{FF2B5EF4-FFF2-40B4-BE49-F238E27FC236}">
                <a16:creationId xmlns:a16="http://schemas.microsoft.com/office/drawing/2014/main" id="{F30255D0-23A2-E54E-889F-F09B32E5187D}"/>
              </a:ext>
            </a:extLst>
          </p:cNvPr>
          <p:cNvCxnSpPr>
            <a:stCxn id="3" idx="3"/>
            <a:endCxn id="5" idx="2"/>
          </p:cNvCxnSpPr>
          <p:nvPr/>
        </p:nvCxnSpPr>
        <p:spPr>
          <a:xfrm>
            <a:off x="4613955" y="5302674"/>
            <a:ext cx="3336805" cy="225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1A04B63-2056-C24A-8024-EE56B63CF975}"/>
              </a:ext>
            </a:extLst>
          </p:cNvPr>
          <p:cNvCxnSpPr>
            <a:cxnSpLocks/>
            <a:stCxn id="19" idx="2"/>
          </p:cNvCxnSpPr>
          <p:nvPr/>
        </p:nvCxnSpPr>
        <p:spPr>
          <a:xfrm>
            <a:off x="8581128" y="3303575"/>
            <a:ext cx="0" cy="134619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85276C4-FAD9-AC45-A62E-F3A472267F1D}"/>
              </a:ext>
            </a:extLst>
          </p:cNvPr>
          <p:cNvCxnSpPr>
            <a:cxnSpLocks/>
          </p:cNvCxnSpPr>
          <p:nvPr/>
        </p:nvCxnSpPr>
        <p:spPr>
          <a:xfrm>
            <a:off x="9238759" y="5319971"/>
            <a:ext cx="29483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D0A948D5-58A2-6346-8741-130E289E269D}"/>
              </a:ext>
            </a:extLst>
          </p:cNvPr>
          <p:cNvSpPr>
            <a:spLocks noGrp="1"/>
          </p:cNvSpPr>
          <p:nvPr>
            <p:ph type="title"/>
          </p:nvPr>
        </p:nvSpPr>
        <p:spPr/>
        <p:txBody>
          <a:bodyPr/>
          <a:lstStyle/>
          <a:p>
            <a:r>
              <a:rPr lang="en-US" dirty="0"/>
              <a:t>“</a:t>
            </a:r>
            <a:r>
              <a:rPr lang="en-US" dirty="0" err="1"/>
              <a:t>Secretless</a:t>
            </a:r>
            <a:r>
              <a:rPr lang="en-US" dirty="0"/>
              <a:t>” Security Management</a:t>
            </a:r>
            <a:br>
              <a:rPr lang="en-US" dirty="0"/>
            </a:br>
            <a:r>
              <a:rPr lang="en-US" sz="2000" i="1" dirty="0"/>
              <a:t>Centralized Governance &amp; Workflows </a:t>
            </a:r>
            <a:endParaRPr lang="en-US" i="1" dirty="0"/>
          </a:p>
        </p:txBody>
      </p:sp>
    </p:spTree>
    <p:extLst>
      <p:ext uri="{BB962C8B-B14F-4D97-AF65-F5344CB8AC3E}">
        <p14:creationId xmlns:p14="http://schemas.microsoft.com/office/powerpoint/2010/main" val="187550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3014791"/>
            <a:ext cx="6654628" cy="850169"/>
          </a:xfrm>
        </p:spPr>
        <p:txBody>
          <a:bodyPr/>
          <a:lstStyle/>
          <a:p>
            <a:r>
              <a:rPr lang="en-US" sz="4800" dirty="0"/>
              <a:t>Policy Reference Model</a:t>
            </a:r>
          </a:p>
        </p:txBody>
      </p:sp>
    </p:spTree>
    <p:extLst>
      <p:ext uri="{BB962C8B-B14F-4D97-AF65-F5344CB8AC3E}">
        <p14:creationId xmlns:p14="http://schemas.microsoft.com/office/powerpoint/2010/main" val="1869008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1B033-ACEA-694E-B11E-2163D15AB597}"/>
              </a:ext>
            </a:extLst>
          </p:cNvPr>
          <p:cNvSpPr>
            <a:spLocks noGrp="1"/>
          </p:cNvSpPr>
          <p:nvPr>
            <p:ph type="title"/>
          </p:nvPr>
        </p:nvSpPr>
        <p:spPr/>
        <p:txBody>
          <a:bodyPr/>
          <a:lstStyle/>
          <a:p>
            <a:r>
              <a:rPr lang="en-US" dirty="0"/>
              <a:t>Policy Reference Model</a:t>
            </a:r>
          </a:p>
        </p:txBody>
      </p:sp>
      <p:cxnSp>
        <p:nvCxnSpPr>
          <p:cNvPr id="4" name="Elbow Connector 3">
            <a:extLst>
              <a:ext uri="{FF2B5EF4-FFF2-40B4-BE49-F238E27FC236}">
                <a16:creationId xmlns:a16="http://schemas.microsoft.com/office/drawing/2014/main" id="{95D1A751-7268-454E-A1DF-EE58ED2C540A}"/>
              </a:ext>
            </a:extLst>
          </p:cNvPr>
          <p:cNvCxnSpPr>
            <a:cxnSpLocks/>
            <a:stCxn id="5" idx="2"/>
            <a:endCxn id="11" idx="0"/>
          </p:cNvCxnSpPr>
          <p:nvPr/>
        </p:nvCxnSpPr>
        <p:spPr>
          <a:xfrm rot="16200000" flipH="1">
            <a:off x="6424427" y="1551742"/>
            <a:ext cx="898991" cy="155584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 name="Rounded Rectangle 4">
            <a:extLst>
              <a:ext uri="{FF2B5EF4-FFF2-40B4-BE49-F238E27FC236}">
                <a16:creationId xmlns:a16="http://schemas.microsoft.com/office/drawing/2014/main" id="{C9BAAAF7-B24E-0A4A-9991-342F076DA14A}"/>
              </a:ext>
            </a:extLst>
          </p:cNvPr>
          <p:cNvSpPr/>
          <p:nvPr/>
        </p:nvSpPr>
        <p:spPr>
          <a:xfrm>
            <a:off x="5572018" y="1489752"/>
            <a:ext cx="104796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cxnSp>
        <p:nvCxnSpPr>
          <p:cNvPr id="8" name="Elbow Connector 7">
            <a:extLst>
              <a:ext uri="{FF2B5EF4-FFF2-40B4-BE49-F238E27FC236}">
                <a16:creationId xmlns:a16="http://schemas.microsoft.com/office/drawing/2014/main" id="{6B5C96F4-8BE3-424E-9F97-38711561F6DB}"/>
              </a:ext>
            </a:extLst>
          </p:cNvPr>
          <p:cNvCxnSpPr>
            <a:cxnSpLocks/>
            <a:stCxn id="5" idx="2"/>
            <a:endCxn id="10" idx="0"/>
          </p:cNvCxnSpPr>
          <p:nvPr/>
        </p:nvCxnSpPr>
        <p:spPr>
          <a:xfrm rot="5400000">
            <a:off x="3048429" y="-268413"/>
            <a:ext cx="898989" cy="519615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8E6AB4F9-473B-3B4C-8C43-896FCFEA1649}"/>
              </a:ext>
            </a:extLst>
          </p:cNvPr>
          <p:cNvSpPr/>
          <p:nvPr/>
        </p:nvSpPr>
        <p:spPr>
          <a:xfrm>
            <a:off x="174661" y="2779159"/>
            <a:ext cx="1450368"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conjur</a:t>
            </a:r>
            <a:endParaRPr lang="en-US" dirty="0"/>
          </a:p>
        </p:txBody>
      </p:sp>
      <p:sp>
        <p:nvSpPr>
          <p:cNvPr id="11" name="Rounded Rectangle 10">
            <a:extLst>
              <a:ext uri="{FF2B5EF4-FFF2-40B4-BE49-F238E27FC236}">
                <a16:creationId xmlns:a16="http://schemas.microsoft.com/office/drawing/2014/main" id="{D42D34DF-D6C2-2E45-A373-ED7BF95708FD}"/>
              </a:ext>
            </a:extLst>
          </p:cNvPr>
          <p:cNvSpPr/>
          <p:nvPr/>
        </p:nvSpPr>
        <p:spPr>
          <a:xfrm>
            <a:off x="7018699" y="2779161"/>
            <a:ext cx="126629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appteam1</a:t>
            </a:r>
          </a:p>
        </p:txBody>
      </p:sp>
      <p:sp>
        <p:nvSpPr>
          <p:cNvPr id="16" name="Rounded Rectangle 15">
            <a:extLst>
              <a:ext uri="{FF2B5EF4-FFF2-40B4-BE49-F238E27FC236}">
                <a16:creationId xmlns:a16="http://schemas.microsoft.com/office/drawing/2014/main" id="{1DD01C18-9E8B-EE4B-A64C-6533D1F56110}"/>
              </a:ext>
            </a:extLst>
          </p:cNvPr>
          <p:cNvSpPr/>
          <p:nvPr/>
        </p:nvSpPr>
        <p:spPr>
          <a:xfrm>
            <a:off x="1094197" y="3472239"/>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authn-k8s</a:t>
            </a:r>
          </a:p>
        </p:txBody>
      </p:sp>
      <p:sp>
        <p:nvSpPr>
          <p:cNvPr id="17" name="Rounded Rectangle 16">
            <a:extLst>
              <a:ext uri="{FF2B5EF4-FFF2-40B4-BE49-F238E27FC236}">
                <a16:creationId xmlns:a16="http://schemas.microsoft.com/office/drawing/2014/main" id="{A4CBE3B7-390F-7240-B92F-D1615A2895FE}"/>
              </a:ext>
            </a:extLst>
          </p:cNvPr>
          <p:cNvSpPr/>
          <p:nvPr/>
        </p:nvSpPr>
        <p:spPr>
          <a:xfrm>
            <a:off x="1094196" y="4679442"/>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authn</a:t>
            </a:r>
            <a:r>
              <a:rPr lang="en-US" dirty="0"/>
              <a:t>-azure</a:t>
            </a:r>
          </a:p>
        </p:txBody>
      </p:sp>
      <p:sp>
        <p:nvSpPr>
          <p:cNvPr id="18" name="Rounded Rectangle 17">
            <a:extLst>
              <a:ext uri="{FF2B5EF4-FFF2-40B4-BE49-F238E27FC236}">
                <a16:creationId xmlns:a16="http://schemas.microsoft.com/office/drawing/2014/main" id="{03F9EF04-7A8F-6B4A-AD8A-34092D43EB29}"/>
              </a:ext>
            </a:extLst>
          </p:cNvPr>
          <p:cNvSpPr/>
          <p:nvPr/>
        </p:nvSpPr>
        <p:spPr>
          <a:xfrm>
            <a:off x="1880170" y="4016918"/>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cluster-id</a:t>
            </a:r>
          </a:p>
        </p:txBody>
      </p:sp>
      <p:sp>
        <p:nvSpPr>
          <p:cNvPr id="19" name="Rounded Rectangle 18">
            <a:extLst>
              <a:ext uri="{FF2B5EF4-FFF2-40B4-BE49-F238E27FC236}">
                <a16:creationId xmlns:a16="http://schemas.microsoft.com/office/drawing/2014/main" id="{13993375-A24E-5D4A-AF08-D8D7E474EFD8}"/>
              </a:ext>
            </a:extLst>
          </p:cNvPr>
          <p:cNvSpPr/>
          <p:nvPr/>
        </p:nvSpPr>
        <p:spPr>
          <a:xfrm>
            <a:off x="1880170" y="5254677"/>
            <a:ext cx="1450369"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tenant-id</a:t>
            </a:r>
          </a:p>
        </p:txBody>
      </p:sp>
      <p:cxnSp>
        <p:nvCxnSpPr>
          <p:cNvPr id="24" name="Elbow Connector 23">
            <a:extLst>
              <a:ext uri="{FF2B5EF4-FFF2-40B4-BE49-F238E27FC236}">
                <a16:creationId xmlns:a16="http://schemas.microsoft.com/office/drawing/2014/main" id="{53435D38-F42B-8C47-B0A3-A0C78165B846}"/>
              </a:ext>
            </a:extLst>
          </p:cNvPr>
          <p:cNvCxnSpPr>
            <a:cxnSpLocks/>
            <a:stCxn id="5" idx="2"/>
            <a:endCxn id="12" idx="0"/>
          </p:cNvCxnSpPr>
          <p:nvPr/>
        </p:nvCxnSpPr>
        <p:spPr>
          <a:xfrm rot="5400000">
            <a:off x="4313512" y="996670"/>
            <a:ext cx="898989" cy="266598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D0264B58-8740-9A46-86FF-6368C98CD90A}"/>
              </a:ext>
            </a:extLst>
          </p:cNvPr>
          <p:cNvSpPr/>
          <p:nvPr/>
        </p:nvSpPr>
        <p:spPr>
          <a:xfrm>
            <a:off x="2906029" y="2779159"/>
            <a:ext cx="104796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Vault</a:t>
            </a:r>
          </a:p>
        </p:txBody>
      </p:sp>
      <p:sp>
        <p:nvSpPr>
          <p:cNvPr id="13" name="Rounded Rectangle 12">
            <a:extLst>
              <a:ext uri="{FF2B5EF4-FFF2-40B4-BE49-F238E27FC236}">
                <a16:creationId xmlns:a16="http://schemas.microsoft.com/office/drawing/2014/main" id="{35350AF0-CD73-1744-B7F3-E0AEFDA40B70}"/>
              </a:ext>
            </a:extLst>
          </p:cNvPr>
          <p:cNvSpPr/>
          <p:nvPr/>
        </p:nvSpPr>
        <p:spPr>
          <a:xfrm>
            <a:off x="3597394" y="3472239"/>
            <a:ext cx="114277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SyncTag1</a:t>
            </a:r>
          </a:p>
        </p:txBody>
      </p:sp>
      <p:sp>
        <p:nvSpPr>
          <p:cNvPr id="14" name="Rounded Rectangle 13">
            <a:extLst>
              <a:ext uri="{FF2B5EF4-FFF2-40B4-BE49-F238E27FC236}">
                <a16:creationId xmlns:a16="http://schemas.microsoft.com/office/drawing/2014/main" id="{36118ABA-9EB3-BA41-AAD7-8B6E53794B93}"/>
              </a:ext>
            </a:extLst>
          </p:cNvPr>
          <p:cNvSpPr/>
          <p:nvPr/>
        </p:nvSpPr>
        <p:spPr>
          <a:xfrm>
            <a:off x="4279031" y="4037392"/>
            <a:ext cx="1701355"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appteam1-safe</a:t>
            </a:r>
          </a:p>
        </p:txBody>
      </p:sp>
      <p:cxnSp>
        <p:nvCxnSpPr>
          <p:cNvPr id="27" name="Elbow Connector 26">
            <a:extLst>
              <a:ext uri="{FF2B5EF4-FFF2-40B4-BE49-F238E27FC236}">
                <a16:creationId xmlns:a16="http://schemas.microsoft.com/office/drawing/2014/main" id="{08E45AC2-8451-EC42-8DCB-75DF44CBF03A}"/>
              </a:ext>
            </a:extLst>
          </p:cNvPr>
          <p:cNvCxnSpPr>
            <a:cxnSpLocks/>
            <a:stCxn id="12" idx="2"/>
            <a:endCxn id="13" idx="1"/>
          </p:cNvCxnSpPr>
          <p:nvPr/>
        </p:nvCxnSpPr>
        <p:spPr>
          <a:xfrm rot="16200000" flipH="1">
            <a:off x="3264767" y="3334820"/>
            <a:ext cx="497871" cy="16738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1" name="Elbow Connector 30">
            <a:extLst>
              <a:ext uri="{FF2B5EF4-FFF2-40B4-BE49-F238E27FC236}">
                <a16:creationId xmlns:a16="http://schemas.microsoft.com/office/drawing/2014/main" id="{B07F346C-7426-7B44-A426-7E55D81E959C}"/>
              </a:ext>
            </a:extLst>
          </p:cNvPr>
          <p:cNvCxnSpPr>
            <a:cxnSpLocks/>
            <a:stCxn id="13" idx="2"/>
            <a:endCxn id="14" idx="1"/>
          </p:cNvCxnSpPr>
          <p:nvPr/>
        </p:nvCxnSpPr>
        <p:spPr>
          <a:xfrm rot="16200000" flipH="1">
            <a:off x="4038933" y="3992503"/>
            <a:ext cx="369944" cy="11025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9919BA12-BC68-9841-9598-84293EDAE59F}"/>
              </a:ext>
            </a:extLst>
          </p:cNvPr>
          <p:cNvCxnSpPr>
            <a:cxnSpLocks/>
            <a:stCxn id="10" idx="2"/>
            <a:endCxn id="16" idx="1"/>
          </p:cNvCxnSpPr>
          <p:nvPr/>
        </p:nvCxnSpPr>
        <p:spPr>
          <a:xfrm rot="16200000" flipH="1">
            <a:off x="748086" y="3321336"/>
            <a:ext cx="497871" cy="19435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8" name="Elbow Connector 37">
            <a:extLst>
              <a:ext uri="{FF2B5EF4-FFF2-40B4-BE49-F238E27FC236}">
                <a16:creationId xmlns:a16="http://schemas.microsoft.com/office/drawing/2014/main" id="{12913564-45C4-1945-8FA6-46F9DE4E409E}"/>
              </a:ext>
            </a:extLst>
          </p:cNvPr>
          <p:cNvCxnSpPr>
            <a:cxnSpLocks/>
            <a:stCxn id="16" idx="2"/>
            <a:endCxn id="18" idx="1"/>
          </p:cNvCxnSpPr>
          <p:nvPr/>
        </p:nvCxnSpPr>
        <p:spPr>
          <a:xfrm rot="16200000" flipH="1">
            <a:off x="1675041" y="4006998"/>
            <a:ext cx="349470" cy="6078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DBF2DA4E-8FB6-E84F-8A9F-EC8F6AC297D7}"/>
              </a:ext>
            </a:extLst>
          </p:cNvPr>
          <p:cNvCxnSpPr>
            <a:cxnSpLocks/>
            <a:stCxn id="10" idx="2"/>
            <a:endCxn id="17" idx="1"/>
          </p:cNvCxnSpPr>
          <p:nvPr/>
        </p:nvCxnSpPr>
        <p:spPr>
          <a:xfrm rot="16200000" flipH="1">
            <a:off x="144483" y="3924938"/>
            <a:ext cx="1705074" cy="19435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B660031F-4668-F945-85F0-9078CCAA0199}"/>
              </a:ext>
            </a:extLst>
          </p:cNvPr>
          <p:cNvCxnSpPr>
            <a:cxnSpLocks/>
            <a:stCxn id="17" idx="2"/>
            <a:endCxn id="19" idx="1"/>
          </p:cNvCxnSpPr>
          <p:nvPr/>
        </p:nvCxnSpPr>
        <p:spPr>
          <a:xfrm rot="16200000" flipH="1">
            <a:off x="1659762" y="5229478"/>
            <a:ext cx="380026" cy="6078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7" name="Rounded Rectangle 56">
            <a:extLst>
              <a:ext uri="{FF2B5EF4-FFF2-40B4-BE49-F238E27FC236}">
                <a16:creationId xmlns:a16="http://schemas.microsoft.com/office/drawing/2014/main" id="{B0C777EB-4CAD-D84F-9695-C9B96924DCCA}"/>
              </a:ext>
            </a:extLst>
          </p:cNvPr>
          <p:cNvSpPr/>
          <p:nvPr/>
        </p:nvSpPr>
        <p:spPr>
          <a:xfrm>
            <a:off x="4279031" y="4610755"/>
            <a:ext cx="1701355"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appteam2-safe</a:t>
            </a:r>
          </a:p>
        </p:txBody>
      </p:sp>
      <p:cxnSp>
        <p:nvCxnSpPr>
          <p:cNvPr id="58" name="Elbow Connector 57">
            <a:extLst>
              <a:ext uri="{FF2B5EF4-FFF2-40B4-BE49-F238E27FC236}">
                <a16:creationId xmlns:a16="http://schemas.microsoft.com/office/drawing/2014/main" id="{76FAFA55-011A-B54D-930E-7FF59EE94E04}"/>
              </a:ext>
            </a:extLst>
          </p:cNvPr>
          <p:cNvCxnSpPr>
            <a:cxnSpLocks/>
            <a:stCxn id="13" idx="2"/>
            <a:endCxn id="57" idx="1"/>
          </p:cNvCxnSpPr>
          <p:nvPr/>
        </p:nvCxnSpPr>
        <p:spPr>
          <a:xfrm rot="16200000" flipH="1">
            <a:off x="3752252" y="4279184"/>
            <a:ext cx="943307" cy="110251"/>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DE6CA747-AD72-0A41-A2AB-E59958072AC1}"/>
              </a:ext>
            </a:extLst>
          </p:cNvPr>
          <p:cNvSpPr/>
          <p:nvPr/>
        </p:nvSpPr>
        <p:spPr>
          <a:xfrm>
            <a:off x="9399287" y="2779159"/>
            <a:ext cx="126629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appteam2</a:t>
            </a:r>
          </a:p>
        </p:txBody>
      </p:sp>
      <p:cxnSp>
        <p:nvCxnSpPr>
          <p:cNvPr id="62" name="Elbow Connector 61">
            <a:extLst>
              <a:ext uri="{FF2B5EF4-FFF2-40B4-BE49-F238E27FC236}">
                <a16:creationId xmlns:a16="http://schemas.microsoft.com/office/drawing/2014/main" id="{61A5E860-A0BF-944D-890B-DC83F2D2F546}"/>
              </a:ext>
            </a:extLst>
          </p:cNvPr>
          <p:cNvCxnSpPr>
            <a:cxnSpLocks/>
            <a:stCxn id="5" idx="2"/>
            <a:endCxn id="61" idx="0"/>
          </p:cNvCxnSpPr>
          <p:nvPr/>
        </p:nvCxnSpPr>
        <p:spPr>
          <a:xfrm rot="16200000" flipH="1">
            <a:off x="7614722" y="361447"/>
            <a:ext cx="898989" cy="393643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65" name="Rounded Rectangle 64">
            <a:extLst>
              <a:ext uri="{FF2B5EF4-FFF2-40B4-BE49-F238E27FC236}">
                <a16:creationId xmlns:a16="http://schemas.microsoft.com/office/drawing/2014/main" id="{1596524A-408C-3E48-A9CD-D5F9759715D9}"/>
              </a:ext>
            </a:extLst>
          </p:cNvPr>
          <p:cNvSpPr/>
          <p:nvPr/>
        </p:nvSpPr>
        <p:spPr>
          <a:xfrm>
            <a:off x="7782670" y="3493213"/>
            <a:ext cx="182858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consumers</a:t>
            </a:r>
          </a:p>
        </p:txBody>
      </p:sp>
      <p:sp>
        <p:nvSpPr>
          <p:cNvPr id="66" name="Rounded Rectangle 65">
            <a:extLst>
              <a:ext uri="{FF2B5EF4-FFF2-40B4-BE49-F238E27FC236}">
                <a16:creationId xmlns:a16="http://schemas.microsoft.com/office/drawing/2014/main" id="{0D2675AD-2EF3-8448-BC95-10B19E8DF3F0}"/>
              </a:ext>
            </a:extLst>
          </p:cNvPr>
          <p:cNvSpPr/>
          <p:nvPr/>
        </p:nvSpPr>
        <p:spPr>
          <a:xfrm>
            <a:off x="10183511" y="3470676"/>
            <a:ext cx="1828584"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consumers</a:t>
            </a:r>
          </a:p>
        </p:txBody>
      </p:sp>
      <p:cxnSp>
        <p:nvCxnSpPr>
          <p:cNvPr id="69" name="Elbow Connector 68">
            <a:extLst>
              <a:ext uri="{FF2B5EF4-FFF2-40B4-BE49-F238E27FC236}">
                <a16:creationId xmlns:a16="http://schemas.microsoft.com/office/drawing/2014/main" id="{455DC0BF-A3D7-9945-9262-B7153B844A8A}"/>
              </a:ext>
            </a:extLst>
          </p:cNvPr>
          <p:cNvCxnSpPr>
            <a:cxnSpLocks/>
            <a:stCxn id="11" idx="2"/>
            <a:endCxn id="65" idx="1"/>
          </p:cNvCxnSpPr>
          <p:nvPr/>
        </p:nvCxnSpPr>
        <p:spPr>
          <a:xfrm rot="16200000" flipH="1">
            <a:off x="7457836" y="3363587"/>
            <a:ext cx="518843" cy="13082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1071F570-99B4-924C-B9CB-DE439DAE5681}"/>
              </a:ext>
            </a:extLst>
          </p:cNvPr>
          <p:cNvCxnSpPr>
            <a:cxnSpLocks/>
            <a:stCxn id="61" idx="2"/>
            <a:endCxn id="66" idx="1"/>
          </p:cNvCxnSpPr>
          <p:nvPr/>
        </p:nvCxnSpPr>
        <p:spPr>
          <a:xfrm rot="16200000" flipH="1">
            <a:off x="9859818" y="3342192"/>
            <a:ext cx="496308" cy="15107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78" name="Elbow Connector 77">
            <a:extLst>
              <a:ext uri="{FF2B5EF4-FFF2-40B4-BE49-F238E27FC236}">
                <a16:creationId xmlns:a16="http://schemas.microsoft.com/office/drawing/2014/main" id="{EAB3615C-C7F0-E04F-9F8A-D773A82D1940}"/>
              </a:ext>
            </a:extLst>
          </p:cNvPr>
          <p:cNvCxnSpPr>
            <a:cxnSpLocks/>
            <a:stCxn id="65" idx="1"/>
            <a:endCxn id="14" idx="2"/>
          </p:cNvCxnSpPr>
          <p:nvPr/>
        </p:nvCxnSpPr>
        <p:spPr>
          <a:xfrm rot="10800000" flipV="1">
            <a:off x="5129710" y="3688422"/>
            <a:ext cx="2652961" cy="739388"/>
          </a:xfrm>
          <a:prstGeom prst="bentConnector4">
            <a:avLst>
              <a:gd name="adj1" fmla="val 33967"/>
              <a:gd name="adj2" fmla="val 115774"/>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6EBFD3AA-249B-2D46-A26D-9D8C89E9E071}"/>
              </a:ext>
            </a:extLst>
          </p:cNvPr>
          <p:cNvCxnSpPr>
            <a:cxnSpLocks/>
            <a:stCxn id="65" idx="1"/>
            <a:endCxn id="19" idx="2"/>
          </p:cNvCxnSpPr>
          <p:nvPr/>
        </p:nvCxnSpPr>
        <p:spPr>
          <a:xfrm rot="10800000" flipV="1">
            <a:off x="2605356" y="3688421"/>
            <a:ext cx="5177315" cy="1956673"/>
          </a:xfrm>
          <a:prstGeom prst="bentConnector4">
            <a:avLst>
              <a:gd name="adj1" fmla="val 17406"/>
              <a:gd name="adj2" fmla="val 111683"/>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91" name="Elbow Connector 90">
            <a:extLst>
              <a:ext uri="{FF2B5EF4-FFF2-40B4-BE49-F238E27FC236}">
                <a16:creationId xmlns:a16="http://schemas.microsoft.com/office/drawing/2014/main" id="{2025887B-CC3B-314B-8CDF-21763933F240}"/>
              </a:ext>
            </a:extLst>
          </p:cNvPr>
          <p:cNvCxnSpPr>
            <a:cxnSpLocks/>
            <a:stCxn id="65" idx="1"/>
            <a:endCxn id="18" idx="2"/>
          </p:cNvCxnSpPr>
          <p:nvPr/>
        </p:nvCxnSpPr>
        <p:spPr>
          <a:xfrm rot="10800000" flipV="1">
            <a:off x="2605356" y="3688422"/>
            <a:ext cx="5177315" cy="718914"/>
          </a:xfrm>
          <a:prstGeom prst="bentConnector4">
            <a:avLst>
              <a:gd name="adj1" fmla="val 17586"/>
              <a:gd name="adj2" fmla="val 203181"/>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96" name="Rounded Rectangular Callout 95">
            <a:extLst>
              <a:ext uri="{FF2B5EF4-FFF2-40B4-BE49-F238E27FC236}">
                <a16:creationId xmlns:a16="http://schemas.microsoft.com/office/drawing/2014/main" id="{B9C065B3-8240-3747-8FDD-60CC811D7FD3}"/>
              </a:ext>
            </a:extLst>
          </p:cNvPr>
          <p:cNvSpPr/>
          <p:nvPr/>
        </p:nvSpPr>
        <p:spPr>
          <a:xfrm>
            <a:off x="174661" y="1325074"/>
            <a:ext cx="2531217" cy="390418"/>
          </a:xfrm>
          <a:prstGeom prst="wedgeRoundRectCallout">
            <a:avLst>
              <a:gd name="adj1" fmla="val 19901"/>
              <a:gd name="adj2" fmla="val 48350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a:t>
            </a:r>
            <a:r>
              <a:rPr lang="en-US" sz="1200" dirty="0" err="1"/>
              <a:t>Conjur</a:t>
            </a:r>
            <a:r>
              <a:rPr lang="en-US" sz="1200" dirty="0"/>
              <a:t> admin process</a:t>
            </a:r>
          </a:p>
        </p:txBody>
      </p:sp>
      <p:sp>
        <p:nvSpPr>
          <p:cNvPr id="97" name="Rounded Rectangular Callout 96">
            <a:extLst>
              <a:ext uri="{FF2B5EF4-FFF2-40B4-BE49-F238E27FC236}">
                <a16:creationId xmlns:a16="http://schemas.microsoft.com/office/drawing/2014/main" id="{6D4A5E7C-3FF6-B040-976C-CCC86A1C4CC2}"/>
              </a:ext>
            </a:extLst>
          </p:cNvPr>
          <p:cNvSpPr/>
          <p:nvPr/>
        </p:nvSpPr>
        <p:spPr>
          <a:xfrm>
            <a:off x="3330540" y="1331109"/>
            <a:ext cx="1842762" cy="341709"/>
          </a:xfrm>
          <a:prstGeom prst="wedgeRoundRectCallout">
            <a:avLst>
              <a:gd name="adj1" fmla="val 5733"/>
              <a:gd name="adj2" fmla="val 533092"/>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Synchronizer</a:t>
            </a:r>
          </a:p>
        </p:txBody>
      </p:sp>
      <p:sp>
        <p:nvSpPr>
          <p:cNvPr id="99" name="Rounded Rectangular Callout 98">
            <a:extLst>
              <a:ext uri="{FF2B5EF4-FFF2-40B4-BE49-F238E27FC236}">
                <a16:creationId xmlns:a16="http://schemas.microsoft.com/office/drawing/2014/main" id="{3B0FBDE9-6D8C-6649-9C00-DF97937A936E}"/>
              </a:ext>
            </a:extLst>
          </p:cNvPr>
          <p:cNvSpPr/>
          <p:nvPr/>
        </p:nvSpPr>
        <p:spPr>
          <a:xfrm>
            <a:off x="7018699" y="1325074"/>
            <a:ext cx="2531217" cy="390418"/>
          </a:xfrm>
          <a:prstGeom prst="wedgeRoundRectCallout">
            <a:avLst>
              <a:gd name="adj1" fmla="val 10685"/>
              <a:gd name="adj2" fmla="val 47872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a:t>
            </a:r>
            <a:r>
              <a:rPr lang="en-US" sz="1200" dirty="0" err="1"/>
              <a:t>Conjur</a:t>
            </a:r>
            <a:r>
              <a:rPr lang="en-US" sz="1200" dirty="0"/>
              <a:t> admin process</a:t>
            </a:r>
          </a:p>
        </p:txBody>
      </p:sp>
      <p:sp>
        <p:nvSpPr>
          <p:cNvPr id="100" name="Rounded Rectangle 99">
            <a:extLst>
              <a:ext uri="{FF2B5EF4-FFF2-40B4-BE49-F238E27FC236}">
                <a16:creationId xmlns:a16="http://schemas.microsoft.com/office/drawing/2014/main" id="{93D60D11-3E45-DE40-B9E1-8A28B28CB044}"/>
              </a:ext>
            </a:extLst>
          </p:cNvPr>
          <p:cNvSpPr/>
          <p:nvPr/>
        </p:nvSpPr>
        <p:spPr>
          <a:xfrm>
            <a:off x="8848625" y="4204505"/>
            <a:ext cx="84588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hosts</a:t>
            </a:r>
          </a:p>
        </p:txBody>
      </p:sp>
      <p:cxnSp>
        <p:nvCxnSpPr>
          <p:cNvPr id="101" name="Elbow Connector 100">
            <a:extLst>
              <a:ext uri="{FF2B5EF4-FFF2-40B4-BE49-F238E27FC236}">
                <a16:creationId xmlns:a16="http://schemas.microsoft.com/office/drawing/2014/main" id="{81E8E213-E6F0-AC48-B886-B8CD40D4698B}"/>
              </a:ext>
            </a:extLst>
          </p:cNvPr>
          <p:cNvCxnSpPr>
            <a:cxnSpLocks/>
            <a:stCxn id="65" idx="2"/>
            <a:endCxn id="100" idx="1"/>
          </p:cNvCxnSpPr>
          <p:nvPr/>
        </p:nvCxnSpPr>
        <p:spPr>
          <a:xfrm rot="16200000" flipH="1">
            <a:off x="8514752" y="4065840"/>
            <a:ext cx="516083" cy="15166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3" name="Rounded Rectangular Callout 102">
            <a:extLst>
              <a:ext uri="{FF2B5EF4-FFF2-40B4-BE49-F238E27FC236}">
                <a16:creationId xmlns:a16="http://schemas.microsoft.com/office/drawing/2014/main" id="{2F0C4CA0-E074-C243-A7EF-5AA24E419B23}"/>
              </a:ext>
            </a:extLst>
          </p:cNvPr>
          <p:cNvSpPr/>
          <p:nvPr/>
        </p:nvSpPr>
        <p:spPr>
          <a:xfrm>
            <a:off x="8305676" y="5840304"/>
            <a:ext cx="2443189" cy="390418"/>
          </a:xfrm>
          <a:prstGeom prst="wedgeRoundRectCallout">
            <a:avLst>
              <a:gd name="adj1" fmla="val -12644"/>
              <a:gd name="adj2" fmla="val -350573"/>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Managed by project admin process</a:t>
            </a:r>
          </a:p>
        </p:txBody>
      </p:sp>
      <p:sp>
        <p:nvSpPr>
          <p:cNvPr id="105" name="Rounded Rectangle 104">
            <a:extLst>
              <a:ext uri="{FF2B5EF4-FFF2-40B4-BE49-F238E27FC236}">
                <a16:creationId xmlns:a16="http://schemas.microsoft.com/office/drawing/2014/main" id="{B9AEECB4-CBB1-5E46-8AA5-A3D21651A1E1}"/>
              </a:ext>
            </a:extLst>
          </p:cNvPr>
          <p:cNvSpPr/>
          <p:nvPr/>
        </p:nvSpPr>
        <p:spPr>
          <a:xfrm>
            <a:off x="11192714" y="4204505"/>
            <a:ext cx="845881" cy="390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hosts</a:t>
            </a:r>
          </a:p>
        </p:txBody>
      </p:sp>
      <p:cxnSp>
        <p:nvCxnSpPr>
          <p:cNvPr id="106" name="Elbow Connector 105">
            <a:extLst>
              <a:ext uri="{FF2B5EF4-FFF2-40B4-BE49-F238E27FC236}">
                <a16:creationId xmlns:a16="http://schemas.microsoft.com/office/drawing/2014/main" id="{BD404A57-A32E-AA4B-91D1-3593B4C61C5F}"/>
              </a:ext>
            </a:extLst>
          </p:cNvPr>
          <p:cNvCxnSpPr>
            <a:cxnSpLocks/>
            <a:endCxn id="105" idx="1"/>
          </p:cNvCxnSpPr>
          <p:nvPr/>
        </p:nvCxnSpPr>
        <p:spPr>
          <a:xfrm rot="16200000" flipH="1">
            <a:off x="10830777" y="4037776"/>
            <a:ext cx="529521" cy="194353"/>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948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2DA963-B453-8B49-B87E-D10D73997E40}"/>
              </a:ext>
            </a:extLst>
          </p:cNvPr>
          <p:cNvSpPr>
            <a:spLocks noGrp="1"/>
          </p:cNvSpPr>
          <p:nvPr>
            <p:ph type="sldNum" sz="quarter" idx="12"/>
          </p:nvPr>
        </p:nvSpPr>
        <p:spPr/>
        <p:txBody>
          <a:bodyPr/>
          <a:lstStyle/>
          <a:p>
            <a:fld id="{3DB5E446-421A-E746-A83E-D1D14D8D9CBB}" type="slidenum">
              <a:rPr lang="en-US" smtClean="0"/>
              <a:t>19</a:t>
            </a:fld>
            <a:endParaRPr lang="en-US"/>
          </a:p>
        </p:txBody>
      </p:sp>
      <p:sp>
        <p:nvSpPr>
          <p:cNvPr id="5" name="Title 4">
            <a:extLst>
              <a:ext uri="{FF2B5EF4-FFF2-40B4-BE49-F238E27FC236}">
                <a16:creationId xmlns:a16="http://schemas.microsoft.com/office/drawing/2014/main" id="{3CA291E2-4C43-4846-AA5A-1C8052DF8AEA}"/>
              </a:ext>
            </a:extLst>
          </p:cNvPr>
          <p:cNvSpPr>
            <a:spLocks noGrp="1"/>
          </p:cNvSpPr>
          <p:nvPr>
            <p:ph type="title"/>
          </p:nvPr>
        </p:nvSpPr>
        <p:spPr/>
        <p:txBody>
          <a:bodyPr/>
          <a:lstStyle/>
          <a:p>
            <a:r>
              <a:rPr lang="en-US" dirty="0"/>
              <a:t>Identity definition &amp; permissions grants by app teams</a:t>
            </a:r>
          </a:p>
        </p:txBody>
      </p:sp>
      <p:sp>
        <p:nvSpPr>
          <p:cNvPr id="6" name="TextBox 5">
            <a:extLst>
              <a:ext uri="{FF2B5EF4-FFF2-40B4-BE49-F238E27FC236}">
                <a16:creationId xmlns:a16="http://schemas.microsoft.com/office/drawing/2014/main" id="{447548D3-2201-2847-801D-1F6DD6126392}"/>
              </a:ext>
            </a:extLst>
          </p:cNvPr>
          <p:cNvSpPr txBox="1"/>
          <p:nvPr/>
        </p:nvSpPr>
        <p:spPr>
          <a:xfrm>
            <a:off x="6267744" y="1495268"/>
            <a:ext cx="5152498" cy="4365803"/>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normAutofit/>
          </a:bodyPr>
          <a:lstStyle/>
          <a:p>
            <a:r>
              <a:rPr lang="en-US" sz="800" dirty="0">
                <a:latin typeface="Courier" pitchFamily="2" charset="0"/>
              </a:rPr>
              <a:t>#======================</a:t>
            </a:r>
          </a:p>
          <a:p>
            <a:r>
              <a:rPr lang="en-US" sz="800" dirty="0">
                <a:latin typeface="Courier" pitchFamily="2" charset="0"/>
              </a:rPr>
              <a:t># APPTEAM1 IDENTITIES</a:t>
            </a:r>
          </a:p>
          <a:p>
            <a:r>
              <a:rPr lang="en-US" sz="800" dirty="0">
                <a:latin typeface="Courier" pitchFamily="2" charset="0"/>
              </a:rPr>
              <a:t># Policy defined &amp; managed by the application team.</a:t>
            </a:r>
          </a:p>
          <a:p>
            <a:r>
              <a:rPr lang="en-US" sz="800" dirty="0">
                <a:latin typeface="Courier" pitchFamily="2" charset="0"/>
              </a:rPr>
              <a:t># Defines application identities “under” the app team’s root policy.</a:t>
            </a:r>
          </a:p>
          <a:p>
            <a:r>
              <a:rPr lang="en-US" sz="800" dirty="0">
                <a:latin typeface="Courier" pitchFamily="2" charset="0"/>
              </a:rPr>
              <a:t># Applied using appteam1_svc account at /appteam1 w/ --replace</a:t>
            </a:r>
          </a:p>
          <a:p>
            <a:r>
              <a:rPr lang="en-US" sz="800" dirty="0">
                <a:latin typeface="Courier" pitchFamily="2" charset="0"/>
              </a:rPr>
              <a:t>#======================</a:t>
            </a:r>
          </a:p>
          <a:p>
            <a:endParaRPr lang="en-US" sz="800" dirty="0">
              <a:latin typeface="Courier" pitchFamily="2" charset="0"/>
            </a:endParaRPr>
          </a:p>
          <a:p>
            <a:r>
              <a:rPr lang="en-US" sz="800" dirty="0">
                <a:latin typeface="Courier" pitchFamily="2" charset="0"/>
              </a:rPr>
              <a:t>  - &amp;hosts</a:t>
            </a:r>
          </a:p>
          <a:p>
            <a:r>
              <a:rPr lang="en-US" sz="800" dirty="0">
                <a:latin typeface="Courier" pitchFamily="2" charset="0"/>
              </a:rPr>
              <a:t>    - !host </a:t>
            </a:r>
            <a:r>
              <a:rPr lang="en-US" sz="800" dirty="0" err="1">
                <a:latin typeface="Courier" pitchFamily="2" charset="0"/>
              </a:rPr>
              <a:t>aws</a:t>
            </a:r>
            <a:r>
              <a:rPr lang="en-US" sz="800" dirty="0">
                <a:latin typeface="Courier" pitchFamily="2" charset="0"/>
              </a:rPr>
              <a:t>-app/475601244925/</a:t>
            </a:r>
            <a:r>
              <a:rPr lang="en-US" sz="800" dirty="0" err="1">
                <a:latin typeface="Courier" pitchFamily="2" charset="0"/>
              </a:rPr>
              <a:t>GenericReadOnly</a:t>
            </a:r>
            <a:endParaRPr lang="en-US" sz="800" dirty="0">
              <a:latin typeface="Courier" pitchFamily="2" charset="0"/>
            </a:endParaRPr>
          </a:p>
          <a:p>
            <a:endParaRPr lang="en-US" sz="800" dirty="0">
              <a:latin typeface="Courier" pitchFamily="2" charset="0"/>
            </a:endParaRPr>
          </a:p>
          <a:p>
            <a:r>
              <a:rPr lang="en-US" sz="800" dirty="0">
                <a:latin typeface="Courier" pitchFamily="2" charset="0"/>
              </a:rPr>
              <a:t>    - !host</a:t>
            </a:r>
          </a:p>
          <a:p>
            <a:r>
              <a:rPr lang="en-US" sz="800" dirty="0">
                <a:latin typeface="Courier" pitchFamily="2" charset="0"/>
              </a:rPr>
              <a:t>      id: azure-app</a:t>
            </a:r>
          </a:p>
          <a:p>
            <a:r>
              <a:rPr lang="en-US" sz="800" dirty="0">
                <a:latin typeface="Courier" pitchFamily="2" charset="0"/>
              </a:rPr>
              <a:t>      annotations:</a:t>
            </a:r>
          </a:p>
          <a:p>
            <a:r>
              <a:rPr lang="en-US" sz="800" dirty="0">
                <a:latin typeface="Courier" pitchFamily="2" charset="0"/>
              </a:rPr>
              <a:t>        authn-azure/subscription-id: a01ff134-ae78-4497-b11c-7a698736b8a0</a:t>
            </a:r>
          </a:p>
          <a:p>
            <a:r>
              <a:rPr lang="en-US" sz="800" dirty="0">
                <a:latin typeface="Courier" pitchFamily="2" charset="0"/>
              </a:rPr>
              <a:t>        authn-azure/resource-group: appteam1</a:t>
            </a:r>
          </a:p>
          <a:p>
            <a:r>
              <a:rPr lang="en-US" sz="800" dirty="0">
                <a:latin typeface="Courier" pitchFamily="2" charset="0"/>
              </a:rPr>
              <a:t>        authn-azure/user-assigned-identity: appteam1-UA-Identity</a:t>
            </a:r>
          </a:p>
          <a:p>
            <a:endParaRPr lang="en-US" sz="800" dirty="0">
              <a:latin typeface="Courier" pitchFamily="2" charset="0"/>
            </a:endParaRPr>
          </a:p>
          <a:p>
            <a:r>
              <a:rPr lang="en-US" sz="800" dirty="0">
                <a:latin typeface="Courier" pitchFamily="2" charset="0"/>
              </a:rPr>
              <a:t>    - !host</a:t>
            </a:r>
          </a:p>
          <a:p>
            <a:r>
              <a:rPr lang="en-US" sz="800" dirty="0">
                <a:latin typeface="Courier" pitchFamily="2" charset="0"/>
              </a:rPr>
              <a:t>      id: k8s-app</a:t>
            </a:r>
          </a:p>
          <a:p>
            <a:r>
              <a:rPr lang="en-US" sz="800" dirty="0">
                <a:latin typeface="Courier" pitchFamily="2" charset="0"/>
              </a:rPr>
              <a:t>      annotations:</a:t>
            </a:r>
          </a:p>
          <a:p>
            <a:r>
              <a:rPr lang="en-US" sz="800" dirty="0">
                <a:latin typeface="Courier" pitchFamily="2" charset="0"/>
              </a:rPr>
              <a:t>        authn-k8s/namespace: appteam1</a:t>
            </a:r>
          </a:p>
          <a:p>
            <a:r>
              <a:rPr lang="en-US" sz="800" dirty="0">
                <a:latin typeface="Courier" pitchFamily="2" charset="0"/>
              </a:rPr>
              <a:t>        authn-k8s/service-account: appteam1-app1</a:t>
            </a:r>
          </a:p>
          <a:p>
            <a:r>
              <a:rPr lang="en-US" sz="800" dirty="0">
                <a:latin typeface="Courier" pitchFamily="2" charset="0"/>
              </a:rPr>
              <a:t>        authn-k8s/authentication-container-name: authenticator</a:t>
            </a:r>
          </a:p>
          <a:p>
            <a:endParaRPr lang="en-US" sz="800" dirty="0">
              <a:latin typeface="Courier" pitchFamily="2" charset="0"/>
            </a:endParaRPr>
          </a:p>
          <a:p>
            <a:r>
              <a:rPr lang="en-US" sz="800" dirty="0">
                <a:latin typeface="Courier" pitchFamily="2" charset="0"/>
              </a:rPr>
              <a:t>  - !grant</a:t>
            </a:r>
          </a:p>
          <a:p>
            <a:r>
              <a:rPr lang="en-US" sz="800" dirty="0">
                <a:latin typeface="Courier" pitchFamily="2" charset="0"/>
              </a:rPr>
              <a:t>    role: !group consumers</a:t>
            </a:r>
          </a:p>
          <a:p>
            <a:r>
              <a:rPr lang="en-US" sz="800" dirty="0">
                <a:latin typeface="Courier" pitchFamily="2" charset="0"/>
              </a:rPr>
              <a:t>    members: *hosts</a:t>
            </a:r>
          </a:p>
          <a:p>
            <a:endParaRPr lang="en-US" sz="800" dirty="0">
              <a:latin typeface="Courier" pitchFamily="2" charset="0"/>
            </a:endParaRPr>
          </a:p>
          <a:p>
            <a:r>
              <a:rPr lang="en-US" sz="800" dirty="0">
                <a:latin typeface="Courier" pitchFamily="2" charset="0"/>
              </a:rPr>
              <a:t># END APPTEAM1 IDENTITIES</a:t>
            </a:r>
          </a:p>
          <a:p>
            <a:endParaRPr lang="en-US" sz="800" dirty="0">
              <a:latin typeface="Courier" pitchFamily="2" charset="0"/>
            </a:endParaRPr>
          </a:p>
        </p:txBody>
      </p:sp>
      <p:sp>
        <p:nvSpPr>
          <p:cNvPr id="8" name="TextBox 7">
            <a:extLst>
              <a:ext uri="{FF2B5EF4-FFF2-40B4-BE49-F238E27FC236}">
                <a16:creationId xmlns:a16="http://schemas.microsoft.com/office/drawing/2014/main" id="{727FC3D3-A66C-FC4B-94B1-2781DD42956D}"/>
              </a:ext>
            </a:extLst>
          </p:cNvPr>
          <p:cNvSpPr txBox="1"/>
          <p:nvPr/>
        </p:nvSpPr>
        <p:spPr>
          <a:xfrm>
            <a:off x="714444" y="1495268"/>
            <a:ext cx="4429057" cy="4365803"/>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square" rtlCol="0">
            <a:noAutofit/>
          </a:bodyPr>
          <a:lstStyle>
            <a:defPPr>
              <a:defRPr lang="en-US"/>
            </a:defPPr>
            <a:lvl1pPr>
              <a:defRPr>
                <a:latin typeface="Courier" pitchFamily="2" charset="0"/>
              </a:defRPr>
            </a:lvl1pPr>
          </a:lstStyle>
          <a:p>
            <a:r>
              <a:rPr lang="en-US" sz="800" dirty="0"/>
              <a:t>#======================</a:t>
            </a:r>
          </a:p>
          <a:p>
            <a:r>
              <a:rPr lang="en-US" sz="800" dirty="0"/>
              <a:t># APPTEAM1 ROOT POLICY</a:t>
            </a:r>
          </a:p>
          <a:p>
            <a:r>
              <a:rPr lang="en-US" sz="800" dirty="0"/>
              <a:t># </a:t>
            </a:r>
            <a:r>
              <a:rPr lang="en-US" sz="800" dirty="0" err="1"/>
              <a:t>AppTeam</a:t>
            </a:r>
            <a:r>
              <a:rPr lang="en-US" sz="800" dirty="0"/>
              <a:t> Policy Template where policy namespace = EPV safe name</a:t>
            </a:r>
          </a:p>
          <a:p>
            <a:r>
              <a:rPr lang="en-US" sz="800" dirty="0"/>
              <a:t># Creates admin identity to delegate policy </a:t>
            </a:r>
            <a:r>
              <a:rPr lang="en-US" sz="800" dirty="0" err="1"/>
              <a:t>mgmt</a:t>
            </a:r>
            <a:r>
              <a:rPr lang="en-US" sz="800" dirty="0"/>
              <a:t> and role to grant authn to app identities.</a:t>
            </a:r>
          </a:p>
          <a:p>
            <a:r>
              <a:rPr lang="en-US" sz="800" dirty="0"/>
              <a:t># This policy must be bulk-loaded with other root policies.</a:t>
            </a:r>
          </a:p>
          <a:p>
            <a:r>
              <a:rPr lang="en-US" sz="800" dirty="0"/>
              <a:t># Create one policy for each application team, named for the application team.</a:t>
            </a:r>
          </a:p>
          <a:p>
            <a:r>
              <a:rPr lang="en-US" sz="800" dirty="0"/>
              <a:t>#======================</a:t>
            </a:r>
          </a:p>
          <a:p>
            <a:endParaRPr lang="en-US" sz="800" dirty="0"/>
          </a:p>
          <a:p>
            <a:r>
              <a:rPr lang="en-US" sz="800" dirty="0"/>
              <a:t># Admin identity w/ CIDR limitation</a:t>
            </a:r>
          </a:p>
          <a:p>
            <a:r>
              <a:rPr lang="en-US" sz="800" dirty="0"/>
              <a:t>- !host</a:t>
            </a:r>
          </a:p>
          <a:p>
            <a:r>
              <a:rPr lang="en-US" sz="800" dirty="0"/>
              <a:t>  id: appteam1_svc</a:t>
            </a:r>
          </a:p>
          <a:p>
            <a:r>
              <a:rPr lang="en-US" sz="800" dirty="0"/>
              <a:t>  </a:t>
            </a:r>
            <a:r>
              <a:rPr lang="en-US" sz="800" dirty="0" err="1"/>
              <a:t>restricted_to</a:t>
            </a:r>
            <a:r>
              <a:rPr lang="en-US" sz="800" dirty="0"/>
              <a:t>: 172.17.0.3</a:t>
            </a:r>
          </a:p>
          <a:p>
            <a:endParaRPr lang="en-US" sz="800" dirty="0"/>
          </a:p>
          <a:p>
            <a:r>
              <a:rPr lang="en-US" sz="800" dirty="0"/>
              <a:t># Create root policy for appteam1</a:t>
            </a:r>
          </a:p>
          <a:p>
            <a:r>
              <a:rPr lang="en-US" sz="800" dirty="0"/>
              <a:t>- !policy</a:t>
            </a:r>
          </a:p>
          <a:p>
            <a:r>
              <a:rPr lang="en-US" sz="800" dirty="0"/>
              <a:t>  id: appteam1</a:t>
            </a:r>
          </a:p>
          <a:p>
            <a:r>
              <a:rPr lang="en-US" sz="800" dirty="0"/>
              <a:t>  owner: !host appteam1_svc</a:t>
            </a:r>
          </a:p>
          <a:p>
            <a:r>
              <a:rPr lang="en-US" sz="800" dirty="0"/>
              <a:t>  body:</a:t>
            </a:r>
          </a:p>
          <a:p>
            <a:r>
              <a:rPr lang="en-US" sz="800" dirty="0"/>
              <a:t>  - !group consumers</a:t>
            </a:r>
          </a:p>
          <a:p>
            <a:endParaRPr lang="en-US" sz="800" dirty="0"/>
          </a:p>
          <a:p>
            <a:r>
              <a:rPr lang="en-US" sz="800" dirty="0"/>
              <a:t># Grant cross-platform authn to appteam1/consumers role</a:t>
            </a:r>
          </a:p>
          <a:p>
            <a:r>
              <a:rPr lang="en-US" sz="800" dirty="0"/>
              <a:t>- !grant</a:t>
            </a:r>
          </a:p>
          <a:p>
            <a:r>
              <a:rPr lang="en-US" sz="800" dirty="0"/>
              <a:t>  roles:</a:t>
            </a:r>
          </a:p>
          <a:p>
            <a:r>
              <a:rPr lang="en-US" sz="800" dirty="0"/>
              <a:t>  - !group </a:t>
            </a:r>
            <a:r>
              <a:rPr lang="en-US" sz="800" dirty="0" err="1"/>
              <a:t>conjur</a:t>
            </a:r>
            <a:r>
              <a:rPr lang="en-US" sz="800" dirty="0"/>
              <a:t>/authn-</a:t>
            </a:r>
            <a:r>
              <a:rPr lang="en-US" sz="800" dirty="0" err="1"/>
              <a:t>iam</a:t>
            </a:r>
            <a:r>
              <a:rPr lang="en-US" sz="800" dirty="0"/>
              <a:t>/lab/consumers</a:t>
            </a:r>
          </a:p>
          <a:p>
            <a:r>
              <a:rPr lang="en-US" sz="800" dirty="0"/>
              <a:t>  - !group </a:t>
            </a:r>
            <a:r>
              <a:rPr lang="en-US" sz="800" dirty="0" err="1"/>
              <a:t>conjur</a:t>
            </a:r>
            <a:r>
              <a:rPr lang="en-US" sz="800" dirty="0"/>
              <a:t>/authn-azure/lab/consumers</a:t>
            </a:r>
          </a:p>
          <a:p>
            <a:r>
              <a:rPr lang="en-US" sz="800" dirty="0"/>
              <a:t>  - !group </a:t>
            </a:r>
            <a:r>
              <a:rPr lang="en-US" sz="800" dirty="0" err="1"/>
              <a:t>conjur</a:t>
            </a:r>
            <a:r>
              <a:rPr lang="en-US" sz="800" dirty="0"/>
              <a:t>/authn-k8s/lab/consumers</a:t>
            </a:r>
          </a:p>
          <a:p>
            <a:r>
              <a:rPr lang="en-US" sz="800" dirty="0"/>
              <a:t>  - !group </a:t>
            </a:r>
            <a:r>
              <a:rPr lang="en-US" sz="800" dirty="0" err="1"/>
              <a:t>LabVault</a:t>
            </a:r>
            <a:r>
              <a:rPr lang="en-US" sz="800" dirty="0"/>
              <a:t>/Labs/LabSafe1/delegation/consumers</a:t>
            </a:r>
          </a:p>
          <a:p>
            <a:r>
              <a:rPr lang="en-US" sz="800" dirty="0"/>
              <a:t>  members:</a:t>
            </a:r>
          </a:p>
          <a:p>
            <a:r>
              <a:rPr lang="en-US" sz="800" dirty="0"/>
              <a:t>  - !group appteam1/consumers</a:t>
            </a:r>
          </a:p>
          <a:p>
            <a:endParaRPr lang="en-US" sz="800" dirty="0"/>
          </a:p>
          <a:p>
            <a:r>
              <a:rPr lang="en-US" sz="800" dirty="0"/>
              <a:t># END APPTEAM1 ROOT</a:t>
            </a:r>
          </a:p>
          <a:p>
            <a:endParaRPr lang="en-US" sz="800" dirty="0"/>
          </a:p>
        </p:txBody>
      </p:sp>
      <p:sp>
        <p:nvSpPr>
          <p:cNvPr id="2" name="Rectangle 1">
            <a:extLst>
              <a:ext uri="{FF2B5EF4-FFF2-40B4-BE49-F238E27FC236}">
                <a16:creationId xmlns:a16="http://schemas.microsoft.com/office/drawing/2014/main" id="{751EB732-F070-1A49-8263-6E2CB70BA398}"/>
              </a:ext>
            </a:extLst>
          </p:cNvPr>
          <p:cNvSpPr/>
          <p:nvPr/>
        </p:nvSpPr>
        <p:spPr>
          <a:xfrm>
            <a:off x="643431" y="1111547"/>
            <a:ext cx="4614661" cy="369332"/>
          </a:xfrm>
          <a:prstGeom prst="rect">
            <a:avLst/>
          </a:prstGeom>
        </p:spPr>
        <p:txBody>
          <a:bodyPr wrap="none">
            <a:spAutoFit/>
          </a:bodyPr>
          <a:lstStyle/>
          <a:p>
            <a:r>
              <a:rPr lang="en-US" dirty="0"/>
              <a:t>Managed by privileged </a:t>
            </a:r>
            <a:r>
              <a:rPr lang="en-US" dirty="0" err="1"/>
              <a:t>Conjur</a:t>
            </a:r>
            <a:r>
              <a:rPr lang="en-US" dirty="0"/>
              <a:t> admin (process):</a:t>
            </a:r>
          </a:p>
        </p:txBody>
      </p:sp>
      <p:sp>
        <p:nvSpPr>
          <p:cNvPr id="9" name="Rectangle 8">
            <a:extLst>
              <a:ext uri="{FF2B5EF4-FFF2-40B4-BE49-F238E27FC236}">
                <a16:creationId xmlns:a16="http://schemas.microsoft.com/office/drawing/2014/main" id="{61127C8F-A962-4C46-92C6-D6360E0AA3FD}"/>
              </a:ext>
            </a:extLst>
          </p:cNvPr>
          <p:cNvSpPr/>
          <p:nvPr/>
        </p:nvSpPr>
        <p:spPr>
          <a:xfrm>
            <a:off x="6195563" y="1111547"/>
            <a:ext cx="2998770" cy="369332"/>
          </a:xfrm>
          <a:prstGeom prst="rect">
            <a:avLst/>
          </a:prstGeom>
        </p:spPr>
        <p:txBody>
          <a:bodyPr wrap="none">
            <a:spAutoFit/>
          </a:bodyPr>
          <a:lstStyle/>
          <a:p>
            <a:r>
              <a:rPr lang="en-US" dirty="0"/>
              <a:t>Managed by app team admin:</a:t>
            </a:r>
          </a:p>
        </p:txBody>
      </p:sp>
    </p:spTree>
    <p:extLst>
      <p:ext uri="{BB962C8B-B14F-4D97-AF65-F5344CB8AC3E}">
        <p14:creationId xmlns:p14="http://schemas.microsoft.com/office/powerpoint/2010/main" val="115930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9852" y="327666"/>
            <a:ext cx="11544822" cy="402352"/>
          </a:xfrm>
        </p:spPr>
        <p:txBody>
          <a:bodyPr/>
          <a:lstStyle/>
          <a:p>
            <a:r>
              <a:rPr lang="en-US" dirty="0"/>
              <a:t>Secrets Access Workflow</a:t>
            </a:r>
          </a:p>
        </p:txBody>
      </p:sp>
      <p:grpSp>
        <p:nvGrpSpPr>
          <p:cNvPr id="75" name="Group 74">
            <a:extLst>
              <a:ext uri="{FF2B5EF4-FFF2-40B4-BE49-F238E27FC236}">
                <a16:creationId xmlns:a16="http://schemas.microsoft.com/office/drawing/2014/main" id="{896FC8C6-DDAB-094D-82E2-AA79EFAF00FD}"/>
              </a:ext>
            </a:extLst>
          </p:cNvPr>
          <p:cNvGrpSpPr/>
          <p:nvPr/>
        </p:nvGrpSpPr>
        <p:grpSpPr>
          <a:xfrm>
            <a:off x="1455787" y="1638821"/>
            <a:ext cx="7855261" cy="4263111"/>
            <a:chOff x="2323287" y="1787299"/>
            <a:chExt cx="7855261" cy="4263111"/>
          </a:xfrm>
        </p:grpSpPr>
        <p:grpSp>
          <p:nvGrpSpPr>
            <p:cNvPr id="76" name="Group 75">
              <a:extLst>
                <a:ext uri="{FF2B5EF4-FFF2-40B4-BE49-F238E27FC236}">
                  <a16:creationId xmlns:a16="http://schemas.microsoft.com/office/drawing/2014/main" id="{B54724A3-E703-3344-AB37-A6A1573108AA}"/>
                </a:ext>
              </a:extLst>
            </p:cNvPr>
            <p:cNvGrpSpPr/>
            <p:nvPr/>
          </p:nvGrpSpPr>
          <p:grpSpPr>
            <a:xfrm>
              <a:off x="4187251" y="2242027"/>
              <a:ext cx="5608821" cy="3424543"/>
              <a:chOff x="4187251" y="2242027"/>
              <a:chExt cx="5608821" cy="4389120"/>
            </a:xfrm>
          </p:grpSpPr>
          <p:cxnSp>
            <p:nvCxnSpPr>
              <p:cNvPr id="92" name="Straight Connector 91">
                <a:extLst>
                  <a:ext uri="{FF2B5EF4-FFF2-40B4-BE49-F238E27FC236}">
                    <a16:creationId xmlns:a16="http://schemas.microsoft.com/office/drawing/2014/main" id="{1D7C22DE-4EFA-C74A-B12C-554097664CD7}"/>
                  </a:ext>
                </a:extLst>
              </p:cNvPr>
              <p:cNvCxnSpPr/>
              <p:nvPr/>
            </p:nvCxnSpPr>
            <p:spPr>
              <a:xfrm>
                <a:off x="4187251" y="2242027"/>
                <a:ext cx="0" cy="4389120"/>
              </a:xfrm>
              <a:prstGeom prst="line">
                <a:avLst/>
              </a:prstGeom>
              <a:noFill/>
              <a:ln w="25400" cap="flat" cmpd="sng" algn="ctr">
                <a:solidFill>
                  <a:srgbClr val="224982"/>
                </a:solidFill>
                <a:prstDash val="solid"/>
              </a:ln>
              <a:effectLst/>
            </p:spPr>
          </p:cxnSp>
          <p:cxnSp>
            <p:nvCxnSpPr>
              <p:cNvPr id="93" name="Straight Connector 92">
                <a:extLst>
                  <a:ext uri="{FF2B5EF4-FFF2-40B4-BE49-F238E27FC236}">
                    <a16:creationId xmlns:a16="http://schemas.microsoft.com/office/drawing/2014/main" id="{C9E14C3A-3ADD-0B41-A7D6-9C094731E384}"/>
                  </a:ext>
                </a:extLst>
              </p:cNvPr>
              <p:cNvCxnSpPr/>
              <p:nvPr/>
            </p:nvCxnSpPr>
            <p:spPr>
              <a:xfrm>
                <a:off x="7040669" y="2242027"/>
                <a:ext cx="0" cy="4389120"/>
              </a:xfrm>
              <a:prstGeom prst="line">
                <a:avLst/>
              </a:prstGeom>
              <a:noFill/>
              <a:ln w="25400" cap="flat" cmpd="sng" algn="ctr">
                <a:solidFill>
                  <a:srgbClr val="224982"/>
                </a:solidFill>
                <a:prstDash val="solid"/>
              </a:ln>
              <a:effectLst/>
            </p:spPr>
          </p:cxnSp>
          <p:cxnSp>
            <p:nvCxnSpPr>
              <p:cNvPr id="94" name="Straight Connector 93">
                <a:extLst>
                  <a:ext uri="{FF2B5EF4-FFF2-40B4-BE49-F238E27FC236}">
                    <a16:creationId xmlns:a16="http://schemas.microsoft.com/office/drawing/2014/main" id="{C8079DFF-1E57-CD47-B6CA-99160A85CA57}"/>
                  </a:ext>
                </a:extLst>
              </p:cNvPr>
              <p:cNvCxnSpPr/>
              <p:nvPr/>
            </p:nvCxnSpPr>
            <p:spPr>
              <a:xfrm>
                <a:off x="9796072" y="2242027"/>
                <a:ext cx="0" cy="4389120"/>
              </a:xfrm>
              <a:prstGeom prst="line">
                <a:avLst/>
              </a:prstGeom>
              <a:noFill/>
              <a:ln w="25400" cap="flat" cmpd="sng" algn="ctr">
                <a:solidFill>
                  <a:srgbClr val="224982"/>
                </a:solidFill>
                <a:prstDash val="solid"/>
              </a:ln>
              <a:effectLst/>
            </p:spPr>
          </p:cxnSp>
        </p:grpSp>
        <p:cxnSp>
          <p:nvCxnSpPr>
            <p:cNvPr id="77" name="Straight Arrow Connector 76">
              <a:extLst>
                <a:ext uri="{FF2B5EF4-FFF2-40B4-BE49-F238E27FC236}">
                  <a16:creationId xmlns:a16="http://schemas.microsoft.com/office/drawing/2014/main" id="{BB70BA64-9C25-644F-83A7-769BD7B48B1C}"/>
                </a:ext>
              </a:extLst>
            </p:cNvPr>
            <p:cNvCxnSpPr/>
            <p:nvPr/>
          </p:nvCxnSpPr>
          <p:spPr>
            <a:xfrm>
              <a:off x="4229412" y="2802538"/>
              <a:ext cx="2811257" cy="0"/>
            </a:xfrm>
            <a:prstGeom prst="straightConnector1">
              <a:avLst/>
            </a:prstGeom>
            <a:noFill/>
            <a:ln w="38100" cap="flat" cmpd="sng" algn="ctr">
              <a:solidFill>
                <a:srgbClr val="C00000"/>
              </a:solidFill>
              <a:prstDash val="dash"/>
              <a:tailEnd type="triangle"/>
            </a:ln>
            <a:effectLst/>
          </p:spPr>
        </p:cxnSp>
        <p:cxnSp>
          <p:nvCxnSpPr>
            <p:cNvPr id="78" name="Straight Arrow Connector 77">
              <a:extLst>
                <a:ext uri="{FF2B5EF4-FFF2-40B4-BE49-F238E27FC236}">
                  <a16:creationId xmlns:a16="http://schemas.microsoft.com/office/drawing/2014/main" id="{FA932CB4-B220-7B4E-B693-CBBB9E76C68D}"/>
                </a:ext>
              </a:extLst>
            </p:cNvPr>
            <p:cNvCxnSpPr/>
            <p:nvPr/>
          </p:nvCxnSpPr>
          <p:spPr>
            <a:xfrm>
              <a:off x="4229412" y="3429084"/>
              <a:ext cx="2811257" cy="0"/>
            </a:xfrm>
            <a:prstGeom prst="straightConnector1">
              <a:avLst/>
            </a:prstGeom>
            <a:noFill/>
            <a:ln w="25400" cap="flat" cmpd="sng" algn="ctr">
              <a:solidFill>
                <a:srgbClr val="224982"/>
              </a:solidFill>
              <a:prstDash val="sysDot"/>
              <a:headEnd type="triangle"/>
              <a:tailEnd type="none"/>
            </a:ln>
            <a:effectLst/>
          </p:spPr>
        </p:cxnSp>
        <p:cxnSp>
          <p:nvCxnSpPr>
            <p:cNvPr id="79" name="Straight Arrow Connector 78">
              <a:extLst>
                <a:ext uri="{FF2B5EF4-FFF2-40B4-BE49-F238E27FC236}">
                  <a16:creationId xmlns:a16="http://schemas.microsoft.com/office/drawing/2014/main" id="{3C93B164-8422-274E-8CE7-8FA438B77922}"/>
                </a:ext>
              </a:extLst>
            </p:cNvPr>
            <p:cNvCxnSpPr/>
            <p:nvPr/>
          </p:nvCxnSpPr>
          <p:spPr>
            <a:xfrm>
              <a:off x="4229412" y="4057762"/>
              <a:ext cx="2811257" cy="0"/>
            </a:xfrm>
            <a:prstGeom prst="straightConnector1">
              <a:avLst/>
            </a:prstGeom>
            <a:noFill/>
            <a:ln w="38100" cap="flat" cmpd="sng" algn="ctr">
              <a:solidFill>
                <a:srgbClr val="C00000"/>
              </a:solidFill>
              <a:prstDash val="dash"/>
              <a:headEnd type="none"/>
              <a:tailEnd type="triangle"/>
            </a:ln>
            <a:effectLst/>
          </p:spPr>
        </p:cxnSp>
        <p:cxnSp>
          <p:nvCxnSpPr>
            <p:cNvPr id="80" name="Straight Arrow Connector 79">
              <a:extLst>
                <a:ext uri="{FF2B5EF4-FFF2-40B4-BE49-F238E27FC236}">
                  <a16:creationId xmlns:a16="http://schemas.microsoft.com/office/drawing/2014/main" id="{13685EA7-DE91-BF48-9369-4C6E857E70B9}"/>
                </a:ext>
              </a:extLst>
            </p:cNvPr>
            <p:cNvCxnSpPr/>
            <p:nvPr/>
          </p:nvCxnSpPr>
          <p:spPr>
            <a:xfrm>
              <a:off x="4229412" y="4567572"/>
              <a:ext cx="2811257" cy="0"/>
            </a:xfrm>
            <a:prstGeom prst="straightConnector1">
              <a:avLst/>
            </a:prstGeom>
            <a:noFill/>
            <a:ln w="25400" cap="flat" cmpd="sng" algn="ctr">
              <a:solidFill>
                <a:srgbClr val="224982"/>
              </a:solidFill>
              <a:prstDash val="sysDot"/>
              <a:headEnd type="triangle"/>
              <a:tailEnd type="none"/>
            </a:ln>
            <a:effectLst/>
          </p:spPr>
        </p:cxnSp>
        <p:sp>
          <p:nvSpPr>
            <p:cNvPr id="81" name="TextBox 80">
              <a:extLst>
                <a:ext uri="{FF2B5EF4-FFF2-40B4-BE49-F238E27FC236}">
                  <a16:creationId xmlns:a16="http://schemas.microsoft.com/office/drawing/2014/main" id="{2CE28317-2859-B74E-BD3B-476F379501EC}"/>
                </a:ext>
              </a:extLst>
            </p:cNvPr>
            <p:cNvSpPr txBox="1"/>
            <p:nvPr/>
          </p:nvSpPr>
          <p:spPr>
            <a:xfrm>
              <a:off x="4916308" y="2433206"/>
              <a:ext cx="139788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Authenticate</a:t>
              </a:r>
            </a:p>
          </p:txBody>
        </p:sp>
        <p:sp>
          <p:nvSpPr>
            <p:cNvPr id="82" name="TextBox 81">
              <a:extLst>
                <a:ext uri="{FF2B5EF4-FFF2-40B4-BE49-F238E27FC236}">
                  <a16:creationId xmlns:a16="http://schemas.microsoft.com/office/drawing/2014/main" id="{85E8A964-BB73-6548-A776-8A1DD1D49A0C}"/>
                </a:ext>
              </a:extLst>
            </p:cNvPr>
            <p:cNvSpPr txBox="1"/>
            <p:nvPr/>
          </p:nvSpPr>
          <p:spPr>
            <a:xfrm>
              <a:off x="4885552" y="3064956"/>
              <a:ext cx="14089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Token</a:t>
              </a:r>
            </a:p>
          </p:txBody>
        </p:sp>
        <p:sp>
          <p:nvSpPr>
            <p:cNvPr id="83" name="TextBox 82">
              <a:extLst>
                <a:ext uri="{FF2B5EF4-FFF2-40B4-BE49-F238E27FC236}">
                  <a16:creationId xmlns:a16="http://schemas.microsoft.com/office/drawing/2014/main" id="{1D97056E-B0DF-1041-8788-3F92E645BDCE}"/>
                </a:ext>
              </a:extLst>
            </p:cNvPr>
            <p:cNvSpPr txBox="1"/>
            <p:nvPr/>
          </p:nvSpPr>
          <p:spPr>
            <a:xfrm>
              <a:off x="3615074" y="1787299"/>
              <a:ext cx="114435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a:rPr>
                <a:t>Requestor</a:t>
              </a:r>
            </a:p>
          </p:txBody>
        </p:sp>
        <p:sp>
          <p:nvSpPr>
            <p:cNvPr id="84" name="TextBox 83">
              <a:extLst>
                <a:ext uri="{FF2B5EF4-FFF2-40B4-BE49-F238E27FC236}">
                  <a16:creationId xmlns:a16="http://schemas.microsoft.com/office/drawing/2014/main" id="{79BB4753-57E0-644D-819F-31B76E673F1F}"/>
                </a:ext>
              </a:extLst>
            </p:cNvPr>
            <p:cNvSpPr txBox="1"/>
            <p:nvPr/>
          </p:nvSpPr>
          <p:spPr>
            <a:xfrm>
              <a:off x="6202138" y="1787299"/>
              <a:ext cx="167706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Calibri"/>
                </a:rPr>
                <a:t>Conjur</a:t>
              </a:r>
              <a:r>
                <a:rPr kumimoji="0" lang="en-US" sz="1800" b="0" i="0" u="none" strike="noStrike" kern="0" cap="none" spc="0" normalizeH="0" baseline="0" noProof="0" dirty="0">
                  <a:ln>
                    <a:noFill/>
                  </a:ln>
                  <a:solidFill>
                    <a:srgbClr val="000000"/>
                  </a:solidFill>
                  <a:effectLst/>
                  <a:uLnTx/>
                  <a:uFillTx/>
                  <a:latin typeface="Calibri"/>
                </a:rPr>
                <a:t> Follower</a:t>
              </a:r>
            </a:p>
          </p:txBody>
        </p:sp>
        <p:sp>
          <p:nvSpPr>
            <p:cNvPr id="85" name="TextBox 84">
              <a:extLst>
                <a:ext uri="{FF2B5EF4-FFF2-40B4-BE49-F238E27FC236}">
                  <a16:creationId xmlns:a16="http://schemas.microsoft.com/office/drawing/2014/main" id="{FCB5D2B6-8BF2-3E4A-9585-58FABEC25BA2}"/>
                </a:ext>
              </a:extLst>
            </p:cNvPr>
            <p:cNvSpPr txBox="1"/>
            <p:nvPr/>
          </p:nvSpPr>
          <p:spPr>
            <a:xfrm>
              <a:off x="9413595" y="1787299"/>
              <a:ext cx="764953"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Target</a:t>
              </a:r>
            </a:p>
          </p:txBody>
        </p:sp>
        <p:sp>
          <p:nvSpPr>
            <p:cNvPr id="86" name="TextBox 85">
              <a:extLst>
                <a:ext uri="{FF2B5EF4-FFF2-40B4-BE49-F238E27FC236}">
                  <a16:creationId xmlns:a16="http://schemas.microsoft.com/office/drawing/2014/main" id="{9CFF302C-B242-CC45-87DC-042FAC7B785F}"/>
                </a:ext>
              </a:extLst>
            </p:cNvPr>
            <p:cNvSpPr txBox="1"/>
            <p:nvPr/>
          </p:nvSpPr>
          <p:spPr>
            <a:xfrm>
              <a:off x="4769098" y="3667554"/>
              <a:ext cx="1775038"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per Policy</a:t>
              </a:r>
            </a:p>
          </p:txBody>
        </p:sp>
        <p:sp>
          <p:nvSpPr>
            <p:cNvPr id="87" name="TextBox 86">
              <a:extLst>
                <a:ext uri="{FF2B5EF4-FFF2-40B4-BE49-F238E27FC236}">
                  <a16:creationId xmlns:a16="http://schemas.microsoft.com/office/drawing/2014/main" id="{1E748551-9175-5A42-A615-23EB005E53FE}"/>
                </a:ext>
              </a:extLst>
            </p:cNvPr>
            <p:cNvSpPr txBox="1"/>
            <p:nvPr/>
          </p:nvSpPr>
          <p:spPr>
            <a:xfrm>
              <a:off x="4827814" y="4226186"/>
              <a:ext cx="167610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Retrieve secrets</a:t>
              </a:r>
            </a:p>
          </p:txBody>
        </p:sp>
        <p:cxnSp>
          <p:nvCxnSpPr>
            <p:cNvPr id="88" name="Straight Arrow Connector 87">
              <a:extLst>
                <a:ext uri="{FF2B5EF4-FFF2-40B4-BE49-F238E27FC236}">
                  <a16:creationId xmlns:a16="http://schemas.microsoft.com/office/drawing/2014/main" id="{86B77B3D-AAFD-CA41-8833-9CF9E9A805A5}"/>
                </a:ext>
              </a:extLst>
            </p:cNvPr>
            <p:cNvCxnSpPr/>
            <p:nvPr/>
          </p:nvCxnSpPr>
          <p:spPr>
            <a:xfrm flipV="1">
              <a:off x="4215357" y="5039051"/>
              <a:ext cx="5580715" cy="0"/>
            </a:xfrm>
            <a:prstGeom prst="straightConnector1">
              <a:avLst/>
            </a:prstGeom>
            <a:noFill/>
            <a:ln w="25400" cap="flat" cmpd="sng" algn="ctr">
              <a:solidFill>
                <a:srgbClr val="224982"/>
              </a:solidFill>
              <a:prstDash val="sysDot"/>
              <a:headEnd type="none"/>
              <a:tailEnd type="triangle"/>
            </a:ln>
            <a:effectLst/>
          </p:spPr>
        </p:cxnSp>
        <p:sp>
          <p:nvSpPr>
            <p:cNvPr id="89" name="TextBox 88">
              <a:extLst>
                <a:ext uri="{FF2B5EF4-FFF2-40B4-BE49-F238E27FC236}">
                  <a16:creationId xmlns:a16="http://schemas.microsoft.com/office/drawing/2014/main" id="{215B18D8-6CB0-0E4F-B61A-7DB14EA77E09}"/>
                </a:ext>
              </a:extLst>
            </p:cNvPr>
            <p:cNvSpPr txBox="1"/>
            <p:nvPr/>
          </p:nvSpPr>
          <p:spPr>
            <a:xfrm>
              <a:off x="8239780" y="4669719"/>
              <a:ext cx="125130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Use secrets</a:t>
              </a:r>
            </a:p>
          </p:txBody>
        </p:sp>
        <p:sp>
          <p:nvSpPr>
            <p:cNvPr id="90" name="TextBox 89">
              <a:extLst>
                <a:ext uri="{FF2B5EF4-FFF2-40B4-BE49-F238E27FC236}">
                  <a16:creationId xmlns:a16="http://schemas.microsoft.com/office/drawing/2014/main" id="{0A1D2D17-688F-2B4E-BB6E-C0C64D397E28}"/>
                </a:ext>
              </a:extLst>
            </p:cNvPr>
            <p:cNvSpPr txBox="1"/>
            <p:nvPr/>
          </p:nvSpPr>
          <p:spPr>
            <a:xfrm>
              <a:off x="2323287" y="5404079"/>
              <a:ext cx="2027799"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a:rPr>
                <a:t>Access Token</a:t>
              </a:r>
              <a:br>
                <a:rPr kumimoji="0" lang="en-US" sz="1800" b="0" i="0" u="none" strike="noStrike" kern="0" cap="none" spc="0" normalizeH="0" baseline="0" noProof="0" dirty="0">
                  <a:ln>
                    <a:noFill/>
                  </a:ln>
                  <a:solidFill>
                    <a:srgbClr val="000000"/>
                  </a:solidFill>
                  <a:effectLst/>
                  <a:uLnTx/>
                  <a:uFillTx/>
                  <a:latin typeface="Calibri"/>
                </a:rPr>
              </a:br>
              <a:r>
                <a:rPr kumimoji="0" lang="en-US" sz="1800" b="0" i="0" u="none" strike="noStrike" kern="0" cap="none" spc="0" normalizeH="0" baseline="0" noProof="0" dirty="0">
                  <a:ln>
                    <a:noFill/>
                  </a:ln>
                  <a:solidFill>
                    <a:srgbClr val="000000"/>
                  </a:solidFill>
                  <a:effectLst/>
                  <a:uLnTx/>
                  <a:uFillTx/>
                  <a:latin typeface="Calibri"/>
                </a:rPr>
                <a:t>expires after 8 mins</a:t>
              </a:r>
            </a:p>
          </p:txBody>
        </p:sp>
        <p:sp>
          <p:nvSpPr>
            <p:cNvPr id="91" name="Arc 90">
              <a:extLst>
                <a:ext uri="{FF2B5EF4-FFF2-40B4-BE49-F238E27FC236}">
                  <a16:creationId xmlns:a16="http://schemas.microsoft.com/office/drawing/2014/main" id="{1A0590B0-3C5D-E745-804E-F84437052038}"/>
                </a:ext>
              </a:extLst>
            </p:cNvPr>
            <p:cNvSpPr/>
            <p:nvPr/>
          </p:nvSpPr>
          <p:spPr>
            <a:xfrm rot="16200000">
              <a:off x="2691996" y="3277717"/>
              <a:ext cx="2817360" cy="1960346"/>
            </a:xfrm>
            <a:prstGeom prst="arc">
              <a:avLst>
                <a:gd name="adj1" fmla="val 11129728"/>
                <a:gd name="adj2" fmla="val 21430282"/>
              </a:avLst>
            </a:prstGeom>
            <a:noFill/>
            <a:ln w="12700" cap="flat" cmpd="sng" algn="ctr">
              <a:solidFill>
                <a:srgbClr val="224982">
                  <a:shade val="95000"/>
                  <a:satMod val="105000"/>
                </a:srgbClr>
              </a:solidFill>
              <a:prstDash val="solid"/>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a:ea typeface="+mn-ea"/>
                <a:cs typeface="+mn-cs"/>
              </a:endParaRPr>
            </a:p>
          </p:txBody>
        </p:sp>
      </p:grpSp>
      <p:cxnSp>
        <p:nvCxnSpPr>
          <p:cNvPr id="95" name="Straight Arrow Connector 94">
            <a:extLst>
              <a:ext uri="{FF2B5EF4-FFF2-40B4-BE49-F238E27FC236}">
                <a16:creationId xmlns:a16="http://schemas.microsoft.com/office/drawing/2014/main" id="{BBDCC014-7330-6246-AB17-24B54FC1BF67}"/>
              </a:ext>
            </a:extLst>
          </p:cNvPr>
          <p:cNvCxnSpPr/>
          <p:nvPr/>
        </p:nvCxnSpPr>
        <p:spPr>
          <a:xfrm>
            <a:off x="9708317" y="5616519"/>
            <a:ext cx="1874082" cy="0"/>
          </a:xfrm>
          <a:prstGeom prst="straightConnector1">
            <a:avLst/>
          </a:prstGeom>
          <a:noFill/>
          <a:ln w="38100" cap="flat" cmpd="sng" algn="ctr">
            <a:solidFill>
              <a:srgbClr val="C00000"/>
            </a:solidFill>
            <a:prstDash val="dash"/>
            <a:headEnd type="none"/>
            <a:tailEnd type="triangle"/>
          </a:ln>
          <a:effectLst/>
        </p:spPr>
      </p:cxnSp>
      <p:sp>
        <p:nvSpPr>
          <p:cNvPr id="96" name="Rectangle 95">
            <a:extLst>
              <a:ext uri="{FF2B5EF4-FFF2-40B4-BE49-F238E27FC236}">
                <a16:creationId xmlns:a16="http://schemas.microsoft.com/office/drawing/2014/main" id="{AEF13F6D-7CE2-8E45-A843-92A5BBD1E318}"/>
              </a:ext>
            </a:extLst>
          </p:cNvPr>
          <p:cNvSpPr/>
          <p:nvPr/>
        </p:nvSpPr>
        <p:spPr>
          <a:xfrm flipH="1">
            <a:off x="9940437" y="5743969"/>
            <a:ext cx="1409841" cy="307777"/>
          </a:xfrm>
          <a:prstGeom prst="rect">
            <a:avLst/>
          </a:prstGeom>
        </p:spPr>
        <p:txBody>
          <a:bodyPr wrap="square">
            <a:spAutoFit/>
          </a:bodyPr>
          <a:lstStyle/>
          <a:p>
            <a:r>
              <a:rPr lang="en-US">
                <a:solidFill>
                  <a:srgbClr val="000000"/>
                </a:solidFill>
                <a:latin typeface="Calibri"/>
              </a:rPr>
              <a:t>Audited activity</a:t>
            </a:r>
            <a:endParaRPr lang="en-US" dirty="0">
              <a:solidFill>
                <a:srgbClr val="000000"/>
              </a:solidFill>
              <a:latin typeface="Calibri"/>
            </a:endParaRPr>
          </a:p>
        </p:txBody>
      </p:sp>
      <p:pic>
        <p:nvPicPr>
          <p:cNvPr id="97" name="Shape 149" descr="machine-identity-cybrgreen.png">
            <a:extLst>
              <a:ext uri="{FF2B5EF4-FFF2-40B4-BE49-F238E27FC236}">
                <a16:creationId xmlns:a16="http://schemas.microsoft.com/office/drawing/2014/main" id="{CF6543C0-3B27-0644-9AF2-10267BAC4650}"/>
              </a:ext>
            </a:extLst>
          </p:cNvPr>
          <p:cNvPicPr preferRelativeResize="0"/>
          <p:nvPr/>
        </p:nvPicPr>
        <p:blipFill>
          <a:blip r:embed="rId2">
            <a:alphaModFix/>
          </a:blip>
          <a:stretch>
            <a:fillRect/>
          </a:stretch>
        </p:blipFill>
        <p:spPr>
          <a:xfrm>
            <a:off x="5425607" y="2318937"/>
            <a:ext cx="275889" cy="276386"/>
          </a:xfrm>
          <a:prstGeom prst="rect">
            <a:avLst/>
          </a:prstGeom>
          <a:noFill/>
          <a:ln>
            <a:noFill/>
          </a:ln>
        </p:spPr>
      </p:pic>
      <p:pic>
        <p:nvPicPr>
          <p:cNvPr id="98" name="Graphic 97">
            <a:extLst>
              <a:ext uri="{FF2B5EF4-FFF2-40B4-BE49-F238E27FC236}">
                <a16:creationId xmlns:a16="http://schemas.microsoft.com/office/drawing/2014/main" id="{1B9B5A91-20D1-144D-84BB-909C36D041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6130" y="2238186"/>
            <a:ext cx="427772" cy="427772"/>
          </a:xfrm>
          <a:prstGeom prst="rect">
            <a:avLst/>
          </a:prstGeom>
        </p:spPr>
      </p:pic>
      <p:grpSp>
        <p:nvGrpSpPr>
          <p:cNvPr id="99" name="Group 98">
            <a:extLst>
              <a:ext uri="{FF2B5EF4-FFF2-40B4-BE49-F238E27FC236}">
                <a16:creationId xmlns:a16="http://schemas.microsoft.com/office/drawing/2014/main" id="{F3F34A9F-C3F1-554E-BC09-52F3CAB82E3E}"/>
              </a:ext>
            </a:extLst>
          </p:cNvPr>
          <p:cNvGrpSpPr/>
          <p:nvPr/>
        </p:nvGrpSpPr>
        <p:grpSpPr>
          <a:xfrm>
            <a:off x="3425088" y="2753734"/>
            <a:ext cx="533752" cy="529603"/>
            <a:chOff x="9083072" y="4044143"/>
            <a:chExt cx="533752" cy="529603"/>
          </a:xfrm>
        </p:grpSpPr>
        <p:pic>
          <p:nvPicPr>
            <p:cNvPr id="100" name="Graphic 99">
              <a:extLst>
                <a:ext uri="{FF2B5EF4-FFF2-40B4-BE49-F238E27FC236}">
                  <a16:creationId xmlns:a16="http://schemas.microsoft.com/office/drawing/2014/main" id="{525C1AB6-AF86-CD41-9F95-4BC2470F2B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3072" y="4044143"/>
              <a:ext cx="529603" cy="529603"/>
            </a:xfrm>
            <a:prstGeom prst="rect">
              <a:avLst/>
            </a:prstGeom>
          </p:spPr>
        </p:pic>
        <p:sp>
          <p:nvSpPr>
            <p:cNvPr id="101" name="Manual Input 100">
              <a:extLst>
                <a:ext uri="{FF2B5EF4-FFF2-40B4-BE49-F238E27FC236}">
                  <a16:creationId xmlns:a16="http://schemas.microsoft.com/office/drawing/2014/main" id="{CADE87E6-568E-784C-8F3F-0F813D70E94C}"/>
                </a:ext>
              </a:extLst>
            </p:cNvPr>
            <p:cNvSpPr/>
            <p:nvPr/>
          </p:nvSpPr>
          <p:spPr>
            <a:xfrm rot="416905" flipV="1">
              <a:off x="9172616" y="4044379"/>
              <a:ext cx="444208" cy="240105"/>
            </a:xfrm>
            <a:prstGeom prst="flowChartManualInput">
              <a:avLst/>
            </a:prstGeom>
            <a:solidFill>
              <a:srgbClr val="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grpSp>
        <p:nvGrpSpPr>
          <p:cNvPr id="102" name="Group 101">
            <a:extLst>
              <a:ext uri="{FF2B5EF4-FFF2-40B4-BE49-F238E27FC236}">
                <a16:creationId xmlns:a16="http://schemas.microsoft.com/office/drawing/2014/main" id="{D03F909C-47EC-2D49-B521-83D722EC9BDD}"/>
              </a:ext>
            </a:extLst>
          </p:cNvPr>
          <p:cNvGrpSpPr/>
          <p:nvPr/>
        </p:nvGrpSpPr>
        <p:grpSpPr>
          <a:xfrm>
            <a:off x="5597257" y="3357191"/>
            <a:ext cx="533752" cy="529603"/>
            <a:chOff x="9083072" y="4044143"/>
            <a:chExt cx="533752" cy="529603"/>
          </a:xfrm>
        </p:grpSpPr>
        <p:pic>
          <p:nvPicPr>
            <p:cNvPr id="103" name="Graphic 102">
              <a:extLst>
                <a:ext uri="{FF2B5EF4-FFF2-40B4-BE49-F238E27FC236}">
                  <a16:creationId xmlns:a16="http://schemas.microsoft.com/office/drawing/2014/main" id="{256193E5-AE04-CC45-8BF3-713945D55A2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083072" y="4044143"/>
              <a:ext cx="529603" cy="529603"/>
            </a:xfrm>
            <a:prstGeom prst="rect">
              <a:avLst/>
            </a:prstGeom>
          </p:spPr>
        </p:pic>
        <p:sp>
          <p:nvSpPr>
            <p:cNvPr id="104" name="Manual Input 103">
              <a:extLst>
                <a:ext uri="{FF2B5EF4-FFF2-40B4-BE49-F238E27FC236}">
                  <a16:creationId xmlns:a16="http://schemas.microsoft.com/office/drawing/2014/main" id="{387DC2B9-BE2F-EA4D-AB54-1116AC1964F1}"/>
                </a:ext>
              </a:extLst>
            </p:cNvPr>
            <p:cNvSpPr/>
            <p:nvPr/>
          </p:nvSpPr>
          <p:spPr>
            <a:xfrm rot="416905" flipV="1">
              <a:off x="9172616" y="4044379"/>
              <a:ext cx="444208" cy="240105"/>
            </a:xfrm>
            <a:prstGeom prst="flowChartManualInput">
              <a:avLst/>
            </a:prstGeom>
            <a:solidFill>
              <a:srgbClr val="FFFFFF"/>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spTree>
    <p:extLst>
      <p:ext uri="{BB962C8B-B14F-4D97-AF65-F5344CB8AC3E}">
        <p14:creationId xmlns:p14="http://schemas.microsoft.com/office/powerpoint/2010/main" val="2519857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4" name="Shape 74"/>
          <p:cNvSpPr txBox="1">
            <a:spLocks noGrp="1"/>
          </p:cNvSpPr>
          <p:nvPr>
            <p:ph type="title"/>
          </p:nvPr>
        </p:nvSpPr>
        <p:spPr/>
        <p:txBody>
          <a:bodyPr/>
          <a:lstStyle/>
          <a:p>
            <a:r>
              <a:rPr lang="en-US">
                <a:sym typeface="Arial"/>
              </a:rPr>
              <a:t>Elastic Scale Out Performance</a:t>
            </a:r>
          </a:p>
        </p:txBody>
      </p:sp>
      <p:grpSp>
        <p:nvGrpSpPr>
          <p:cNvPr id="19" name="Group 18">
            <a:extLst>
              <a:ext uri="{FF2B5EF4-FFF2-40B4-BE49-F238E27FC236}">
                <a16:creationId xmlns:a16="http://schemas.microsoft.com/office/drawing/2014/main" id="{8863B884-FF11-B045-9AD6-40B50FC6D322}"/>
              </a:ext>
            </a:extLst>
          </p:cNvPr>
          <p:cNvGrpSpPr/>
          <p:nvPr/>
        </p:nvGrpSpPr>
        <p:grpSpPr>
          <a:xfrm>
            <a:off x="80950" y="1042665"/>
            <a:ext cx="12111050" cy="4368135"/>
            <a:chOff x="-24805" y="1515214"/>
            <a:chExt cx="12111050" cy="4368135"/>
          </a:xfrm>
        </p:grpSpPr>
        <p:pic>
          <p:nvPicPr>
            <p:cNvPr id="20" name="Shape 75" descr="Shape 491">
              <a:extLst>
                <a:ext uri="{FF2B5EF4-FFF2-40B4-BE49-F238E27FC236}">
                  <a16:creationId xmlns:a16="http://schemas.microsoft.com/office/drawing/2014/main" id="{6FE26563-6D02-B94D-B60F-0CB0B996AD2E}"/>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76447" y="1515214"/>
              <a:ext cx="11809798" cy="4368135"/>
            </a:xfrm>
            <a:prstGeom prst="rect">
              <a:avLst/>
            </a:prstGeom>
            <a:noFill/>
            <a:ln>
              <a:noFill/>
            </a:ln>
          </p:spPr>
        </p:pic>
        <p:sp>
          <p:nvSpPr>
            <p:cNvPr id="21" name="TextBox 20">
              <a:extLst>
                <a:ext uri="{FF2B5EF4-FFF2-40B4-BE49-F238E27FC236}">
                  <a16:creationId xmlns:a16="http://schemas.microsoft.com/office/drawing/2014/main" id="{71AC8073-FCE9-5848-B9F0-8E3D0B1A507A}"/>
                </a:ext>
              </a:extLst>
            </p:cNvPr>
            <p:cNvSpPr txBox="1"/>
            <p:nvPr/>
          </p:nvSpPr>
          <p:spPr>
            <a:xfrm>
              <a:off x="-24805" y="1621789"/>
              <a:ext cx="418214" cy="4154984"/>
            </a:xfrm>
            <a:prstGeom prst="rect">
              <a:avLst/>
            </a:prstGeom>
            <a:noFill/>
          </p:spPr>
          <p:txBody>
            <a:bodyPr wrap="square" rtlCol="0">
              <a:spAutoFit/>
            </a:bodyPr>
            <a:lstStyle/>
            <a:p>
              <a:pPr algn="r"/>
              <a:r>
                <a:rPr lang="en-US" sz="1200" dirty="0"/>
                <a:t>140</a:t>
              </a:r>
            </a:p>
            <a:p>
              <a:pPr algn="r"/>
              <a:endParaRPr lang="en-US" sz="1200" dirty="0"/>
            </a:p>
            <a:p>
              <a:pPr algn="r"/>
              <a:endParaRPr lang="en-US" sz="1200" dirty="0"/>
            </a:p>
            <a:p>
              <a:pPr algn="r"/>
              <a:endParaRPr lang="en-US" sz="1200" dirty="0"/>
            </a:p>
            <a:p>
              <a:pPr algn="r"/>
              <a:endParaRPr lang="en-US" sz="1200" dirty="0"/>
            </a:p>
            <a:p>
              <a:pPr algn="r"/>
              <a:r>
                <a:rPr lang="en-US" sz="1200" dirty="0"/>
                <a:t>105</a:t>
              </a:r>
            </a:p>
            <a:p>
              <a:pPr algn="r"/>
              <a:endParaRPr lang="en-US" sz="1050" dirty="0"/>
            </a:p>
            <a:p>
              <a:pPr algn="r"/>
              <a:endParaRPr lang="en-US" sz="1050" dirty="0"/>
            </a:p>
            <a:p>
              <a:pPr algn="r"/>
              <a:endParaRPr lang="en-US" sz="1050" dirty="0"/>
            </a:p>
            <a:p>
              <a:pPr algn="r"/>
              <a:endParaRPr lang="en-US" sz="1050" dirty="0"/>
            </a:p>
            <a:p>
              <a:pPr algn="r"/>
              <a:endParaRPr lang="en-US" sz="1200" dirty="0"/>
            </a:p>
            <a:p>
              <a:pPr algn="r"/>
              <a:r>
                <a:rPr lang="en-US" sz="1200" dirty="0"/>
                <a:t>70</a:t>
              </a:r>
            </a:p>
            <a:p>
              <a:pPr algn="r"/>
              <a:endParaRPr lang="en-US" sz="1200" dirty="0"/>
            </a:p>
            <a:p>
              <a:pPr algn="r"/>
              <a:endParaRPr lang="en-US" sz="1200" dirty="0"/>
            </a:p>
            <a:p>
              <a:pPr algn="r"/>
              <a:endParaRPr lang="en-US" sz="1200" dirty="0"/>
            </a:p>
            <a:p>
              <a:pPr algn="r"/>
              <a:endParaRPr lang="en-US" sz="1200" dirty="0"/>
            </a:p>
            <a:p>
              <a:pPr algn="r"/>
              <a:r>
                <a:rPr lang="en-US" sz="1200" dirty="0"/>
                <a:t>35</a:t>
              </a:r>
            </a:p>
            <a:p>
              <a:pPr algn="r"/>
              <a:endParaRPr lang="en-US" sz="1200" dirty="0"/>
            </a:p>
            <a:p>
              <a:pPr algn="r"/>
              <a:endParaRPr lang="en-US" sz="1200" dirty="0"/>
            </a:p>
            <a:p>
              <a:pPr algn="r"/>
              <a:endParaRPr lang="en-US" sz="1200" dirty="0"/>
            </a:p>
            <a:p>
              <a:pPr algn="r"/>
              <a:endParaRPr lang="en-US" sz="1200" dirty="0"/>
            </a:p>
            <a:p>
              <a:pPr algn="r"/>
              <a:r>
                <a:rPr lang="en-US" sz="1200" dirty="0"/>
                <a:t>0</a:t>
              </a:r>
            </a:p>
          </p:txBody>
        </p:sp>
      </p:grpSp>
      <p:grpSp>
        <p:nvGrpSpPr>
          <p:cNvPr id="22" name="Group 21">
            <a:extLst>
              <a:ext uri="{FF2B5EF4-FFF2-40B4-BE49-F238E27FC236}">
                <a16:creationId xmlns:a16="http://schemas.microsoft.com/office/drawing/2014/main" id="{E9A51FCA-6954-D04C-B3E8-2D242ED54333}"/>
              </a:ext>
            </a:extLst>
          </p:cNvPr>
          <p:cNvGrpSpPr/>
          <p:nvPr/>
        </p:nvGrpSpPr>
        <p:grpSpPr>
          <a:xfrm>
            <a:off x="1495098" y="5572842"/>
            <a:ext cx="9201803" cy="766080"/>
            <a:chOff x="1410587" y="5988439"/>
            <a:chExt cx="9201803" cy="766080"/>
          </a:xfrm>
        </p:grpSpPr>
        <p:grpSp>
          <p:nvGrpSpPr>
            <p:cNvPr id="23" name="Group 22">
              <a:extLst>
                <a:ext uri="{FF2B5EF4-FFF2-40B4-BE49-F238E27FC236}">
                  <a16:creationId xmlns:a16="http://schemas.microsoft.com/office/drawing/2014/main" id="{D3847109-D965-D443-80CD-83FB71A52245}"/>
                </a:ext>
              </a:extLst>
            </p:cNvPr>
            <p:cNvGrpSpPr/>
            <p:nvPr/>
          </p:nvGrpSpPr>
          <p:grpSpPr>
            <a:xfrm>
              <a:off x="6787893" y="5991736"/>
              <a:ext cx="1131015" cy="550637"/>
              <a:chOff x="2165286" y="6085367"/>
              <a:chExt cx="1131015" cy="550637"/>
            </a:xfrm>
          </p:grpSpPr>
          <p:sp>
            <p:nvSpPr>
              <p:cNvPr id="33" name="Rectangle 32">
                <a:extLst>
                  <a:ext uri="{FF2B5EF4-FFF2-40B4-BE49-F238E27FC236}">
                    <a16:creationId xmlns:a16="http://schemas.microsoft.com/office/drawing/2014/main" id="{5FC82679-A696-8E4D-936E-CFF833642833}"/>
                  </a:ext>
                </a:extLst>
              </p:cNvPr>
              <p:cNvSpPr/>
              <p:nvPr/>
            </p:nvSpPr>
            <p:spPr>
              <a:xfrm>
                <a:off x="2188534" y="6085367"/>
                <a:ext cx="1084521" cy="219740"/>
              </a:xfrm>
              <a:prstGeom prst="rect">
                <a:avLst/>
              </a:prstGeom>
              <a:solidFill>
                <a:srgbClr val="557FC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45F8D56-9AAF-1F49-8029-EAD222924810}"/>
                  </a:ext>
                </a:extLst>
              </p:cNvPr>
              <p:cNvSpPr txBox="1"/>
              <p:nvPr/>
            </p:nvSpPr>
            <p:spPr>
              <a:xfrm>
                <a:off x="2165286" y="6266672"/>
                <a:ext cx="1131015" cy="369332"/>
              </a:xfrm>
              <a:prstGeom prst="rect">
                <a:avLst/>
              </a:prstGeom>
              <a:noFill/>
            </p:spPr>
            <p:txBody>
              <a:bodyPr wrap="none" rtlCol="0">
                <a:spAutoFit/>
              </a:bodyPr>
              <a:lstStyle/>
              <a:p>
                <a:r>
                  <a:rPr lang="en-US" dirty="0" err="1"/>
                  <a:t>Avg</a:t>
                </a:r>
                <a:r>
                  <a:rPr lang="en-US" dirty="0"/>
                  <a:t> CPU%</a:t>
                </a:r>
              </a:p>
            </p:txBody>
          </p:sp>
        </p:grpSp>
        <p:grpSp>
          <p:nvGrpSpPr>
            <p:cNvPr id="24" name="Group 23">
              <a:extLst>
                <a:ext uri="{FF2B5EF4-FFF2-40B4-BE49-F238E27FC236}">
                  <a16:creationId xmlns:a16="http://schemas.microsoft.com/office/drawing/2014/main" id="{29E6B54F-CA15-D24E-B246-B5A98A20F8DB}"/>
                </a:ext>
              </a:extLst>
            </p:cNvPr>
            <p:cNvGrpSpPr/>
            <p:nvPr/>
          </p:nvGrpSpPr>
          <p:grpSpPr>
            <a:xfrm>
              <a:off x="4234290" y="5991736"/>
              <a:ext cx="1248612" cy="571351"/>
              <a:chOff x="5259043" y="6103088"/>
              <a:chExt cx="1248612" cy="571351"/>
            </a:xfrm>
          </p:grpSpPr>
          <p:sp>
            <p:nvSpPr>
              <p:cNvPr id="31" name="Rectangle 30">
                <a:extLst>
                  <a:ext uri="{FF2B5EF4-FFF2-40B4-BE49-F238E27FC236}">
                    <a16:creationId xmlns:a16="http://schemas.microsoft.com/office/drawing/2014/main" id="{1079BBAF-D363-CC47-B067-0DFE35D0C1C1}"/>
                  </a:ext>
                </a:extLst>
              </p:cNvPr>
              <p:cNvSpPr/>
              <p:nvPr/>
            </p:nvSpPr>
            <p:spPr>
              <a:xfrm>
                <a:off x="5341089" y="6103088"/>
                <a:ext cx="1084521" cy="219740"/>
              </a:xfrm>
              <a:prstGeom prst="rect">
                <a:avLst/>
              </a:prstGeom>
              <a:solidFill>
                <a:srgbClr val="E97D4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FCAE49A-05DB-E24C-8C02-41BBE80D62B0}"/>
                  </a:ext>
                </a:extLst>
              </p:cNvPr>
              <p:cNvSpPr txBox="1"/>
              <p:nvPr/>
            </p:nvSpPr>
            <p:spPr>
              <a:xfrm>
                <a:off x="5259043" y="6305107"/>
                <a:ext cx="1248612" cy="369332"/>
              </a:xfrm>
              <a:prstGeom prst="rect">
                <a:avLst/>
              </a:prstGeom>
              <a:noFill/>
            </p:spPr>
            <p:txBody>
              <a:bodyPr wrap="none" rtlCol="0">
                <a:spAutoFit/>
              </a:bodyPr>
              <a:lstStyle/>
              <a:p>
                <a:r>
                  <a:rPr lang="en-US" dirty="0"/>
                  <a:t># Followers</a:t>
                </a:r>
              </a:p>
            </p:txBody>
          </p:sp>
        </p:grpSp>
        <p:grpSp>
          <p:nvGrpSpPr>
            <p:cNvPr id="25" name="Group 24">
              <a:extLst>
                <a:ext uri="{FF2B5EF4-FFF2-40B4-BE49-F238E27FC236}">
                  <a16:creationId xmlns:a16="http://schemas.microsoft.com/office/drawing/2014/main" id="{029B18D6-4C38-D84C-BF65-E12CAB161AB0}"/>
                </a:ext>
              </a:extLst>
            </p:cNvPr>
            <p:cNvGrpSpPr/>
            <p:nvPr/>
          </p:nvGrpSpPr>
          <p:grpSpPr>
            <a:xfrm>
              <a:off x="1410587" y="5988439"/>
              <a:ext cx="1645707" cy="766080"/>
              <a:chOff x="3593202" y="6085367"/>
              <a:chExt cx="1645707" cy="766080"/>
            </a:xfrm>
          </p:grpSpPr>
          <p:sp>
            <p:nvSpPr>
              <p:cNvPr id="29" name="Rectangle 28">
                <a:extLst>
                  <a:ext uri="{FF2B5EF4-FFF2-40B4-BE49-F238E27FC236}">
                    <a16:creationId xmlns:a16="http://schemas.microsoft.com/office/drawing/2014/main" id="{E0EC5AC1-575B-8F47-96F4-6A8372EA92DC}"/>
                  </a:ext>
                </a:extLst>
              </p:cNvPr>
              <p:cNvSpPr/>
              <p:nvPr/>
            </p:nvSpPr>
            <p:spPr>
              <a:xfrm>
                <a:off x="3873795" y="6085367"/>
                <a:ext cx="1084521" cy="219740"/>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C8DCA40-0E3E-3F42-96CB-B898C7759FF6}"/>
                  </a:ext>
                </a:extLst>
              </p:cNvPr>
              <p:cNvSpPr txBox="1"/>
              <p:nvPr/>
            </p:nvSpPr>
            <p:spPr>
              <a:xfrm>
                <a:off x="3593202" y="6266672"/>
                <a:ext cx="1645707" cy="584775"/>
              </a:xfrm>
              <a:prstGeom prst="rect">
                <a:avLst/>
              </a:prstGeom>
              <a:noFill/>
            </p:spPr>
            <p:txBody>
              <a:bodyPr wrap="none" rtlCol="0">
                <a:spAutoFit/>
              </a:bodyPr>
              <a:lstStyle/>
              <a:p>
                <a:pPr algn="ctr"/>
                <a:r>
                  <a:rPr lang="en-US" dirty="0"/>
                  <a:t>Read Requests</a:t>
                </a:r>
              </a:p>
              <a:p>
                <a:pPr algn="ctr"/>
                <a:r>
                  <a:rPr lang="en-US" sz="1400" dirty="0"/>
                  <a:t>(each step = 20/sec)</a:t>
                </a:r>
              </a:p>
            </p:txBody>
          </p:sp>
        </p:grpSp>
        <p:grpSp>
          <p:nvGrpSpPr>
            <p:cNvPr id="26" name="Group 25">
              <a:extLst>
                <a:ext uri="{FF2B5EF4-FFF2-40B4-BE49-F238E27FC236}">
                  <a16:creationId xmlns:a16="http://schemas.microsoft.com/office/drawing/2014/main" id="{DB96E45C-B487-5548-AA81-91362B027B2D}"/>
                </a:ext>
              </a:extLst>
            </p:cNvPr>
            <p:cNvGrpSpPr/>
            <p:nvPr/>
          </p:nvGrpSpPr>
          <p:grpSpPr>
            <a:xfrm>
              <a:off x="8847996" y="5991736"/>
              <a:ext cx="1764394" cy="550637"/>
              <a:chOff x="164793" y="6085367"/>
              <a:chExt cx="1764394" cy="550637"/>
            </a:xfrm>
          </p:grpSpPr>
          <p:sp>
            <p:nvSpPr>
              <p:cNvPr id="27" name="Rectangle 26">
                <a:extLst>
                  <a:ext uri="{FF2B5EF4-FFF2-40B4-BE49-F238E27FC236}">
                    <a16:creationId xmlns:a16="http://schemas.microsoft.com/office/drawing/2014/main" id="{C5E1F07F-DBDB-AE47-A57C-6F02BD727638}"/>
                  </a:ext>
                </a:extLst>
              </p:cNvPr>
              <p:cNvSpPr/>
              <p:nvPr/>
            </p:nvSpPr>
            <p:spPr>
              <a:xfrm>
                <a:off x="517450" y="6085367"/>
                <a:ext cx="1084521" cy="219740"/>
              </a:xfrm>
              <a:prstGeom prst="rect">
                <a:avLst/>
              </a:prstGeom>
              <a:solidFill>
                <a:srgbClr val="FBBF4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9A8CA01-4778-C642-B471-CAB0E6E28318}"/>
                  </a:ext>
                </a:extLst>
              </p:cNvPr>
              <p:cNvSpPr txBox="1"/>
              <p:nvPr/>
            </p:nvSpPr>
            <p:spPr>
              <a:xfrm>
                <a:off x="164793" y="6266672"/>
                <a:ext cx="1764394" cy="369332"/>
              </a:xfrm>
              <a:prstGeom prst="rect">
                <a:avLst/>
              </a:prstGeom>
              <a:noFill/>
            </p:spPr>
            <p:txBody>
              <a:bodyPr wrap="none" rtlCol="0">
                <a:spAutoFit/>
              </a:bodyPr>
              <a:lstStyle/>
              <a:p>
                <a:r>
                  <a:rPr lang="en-US" dirty="0" err="1"/>
                  <a:t>Avg</a:t>
                </a:r>
                <a:r>
                  <a:rPr lang="en-US" dirty="0"/>
                  <a:t> Latency (</a:t>
                </a:r>
                <a:r>
                  <a:rPr lang="en-US" dirty="0" err="1"/>
                  <a:t>ms</a:t>
                </a:r>
                <a:r>
                  <a:rPr lang="en-US" dirty="0"/>
                  <a:t>)</a:t>
                </a:r>
              </a:p>
            </p:txBody>
          </p:sp>
        </p:grpSp>
      </p:grpSp>
    </p:spTree>
    <p:extLst>
      <p:ext uri="{BB962C8B-B14F-4D97-AF65-F5344CB8AC3E}">
        <p14:creationId xmlns:p14="http://schemas.microsoft.com/office/powerpoint/2010/main" val="83122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176C7D9-6FF2-6943-9B21-E7CF090626CD}"/>
              </a:ext>
            </a:extLst>
          </p:cNvPr>
          <p:cNvSpPr>
            <a:spLocks noGrp="1"/>
          </p:cNvSpPr>
          <p:nvPr>
            <p:ph type="body" sz="quarter" idx="13"/>
          </p:nvPr>
        </p:nvSpPr>
        <p:spPr/>
        <p:txBody>
          <a:bodyPr/>
          <a:lstStyle/>
          <a:p>
            <a:r>
              <a:rPr lang="en-US" dirty="0"/>
              <a:t>4 clusters, retrievals/hour/cluster w/ application cache (hash table, 15 min TTL)</a:t>
            </a:r>
          </a:p>
        </p:txBody>
      </p:sp>
      <p:sp>
        <p:nvSpPr>
          <p:cNvPr id="3" name="Title 2">
            <a:extLst>
              <a:ext uri="{FF2B5EF4-FFF2-40B4-BE49-F238E27FC236}">
                <a16:creationId xmlns:a16="http://schemas.microsoft.com/office/drawing/2014/main" id="{39733865-F0F2-0042-A31B-9D91B823F1BE}"/>
              </a:ext>
            </a:extLst>
          </p:cNvPr>
          <p:cNvSpPr>
            <a:spLocks noGrp="1"/>
          </p:cNvSpPr>
          <p:nvPr>
            <p:ph type="title"/>
          </p:nvPr>
        </p:nvSpPr>
        <p:spPr/>
        <p:txBody>
          <a:bodyPr>
            <a:normAutofit fontScale="90000"/>
          </a:bodyPr>
          <a:lstStyle/>
          <a:p>
            <a:r>
              <a:rPr lang="en-US" dirty="0"/>
              <a:t>Production </a:t>
            </a:r>
            <a:r>
              <a:rPr lang="en-US" dirty="0" err="1"/>
              <a:t>ocp</a:t>
            </a:r>
            <a:r>
              <a:rPr lang="en-US" dirty="0"/>
              <a:t> deployment - performance</a:t>
            </a:r>
          </a:p>
        </p:txBody>
      </p:sp>
      <p:sp>
        <p:nvSpPr>
          <p:cNvPr id="2" name="Slide Number Placeholder 1">
            <a:extLst>
              <a:ext uri="{FF2B5EF4-FFF2-40B4-BE49-F238E27FC236}">
                <a16:creationId xmlns:a16="http://schemas.microsoft.com/office/drawing/2014/main" id="{6D879679-6095-9A48-BD90-EA6D11DB27F9}"/>
              </a:ext>
            </a:extLst>
          </p:cNvPr>
          <p:cNvSpPr>
            <a:spLocks noGrp="1"/>
          </p:cNvSpPr>
          <p:nvPr>
            <p:ph type="sldNum" sz="quarter" idx="12"/>
          </p:nvPr>
        </p:nvSpPr>
        <p:spPr/>
        <p:txBody>
          <a:bodyPr/>
          <a:lstStyle/>
          <a:p>
            <a:fld id="{3DB5E446-421A-E746-A83E-D1D14D8D9CBB}" type="slidenum">
              <a:rPr lang="en-US" smtClean="0"/>
              <a:pPr/>
              <a:t>21</a:t>
            </a:fld>
            <a:endParaRPr lang="en-US"/>
          </a:p>
        </p:txBody>
      </p:sp>
      <p:pic>
        <p:nvPicPr>
          <p:cNvPr id="4" name="Picture 3">
            <a:extLst>
              <a:ext uri="{FF2B5EF4-FFF2-40B4-BE49-F238E27FC236}">
                <a16:creationId xmlns:a16="http://schemas.microsoft.com/office/drawing/2014/main" id="{1439DD9E-D56D-D74A-9CD1-58EB207C7EAC}"/>
              </a:ext>
            </a:extLst>
          </p:cNvPr>
          <p:cNvPicPr>
            <a:picLocks noChangeAspect="1"/>
          </p:cNvPicPr>
          <p:nvPr/>
        </p:nvPicPr>
        <p:blipFill>
          <a:blip r:embed="rId2"/>
          <a:stretch>
            <a:fillRect/>
          </a:stretch>
        </p:blipFill>
        <p:spPr>
          <a:xfrm>
            <a:off x="1209123" y="1586621"/>
            <a:ext cx="9924962" cy="4444247"/>
          </a:xfrm>
          <a:prstGeom prst="rect">
            <a:avLst/>
          </a:prstGeom>
        </p:spPr>
      </p:pic>
    </p:spTree>
    <p:extLst>
      <p:ext uri="{BB962C8B-B14F-4D97-AF65-F5344CB8AC3E}">
        <p14:creationId xmlns:p14="http://schemas.microsoft.com/office/powerpoint/2010/main" val="92516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1FD7599-C1F1-F146-9DD2-F563DA7EF01D}"/>
              </a:ext>
            </a:extLst>
          </p:cNvPr>
          <p:cNvSpPr>
            <a:spLocks noGrp="1"/>
          </p:cNvSpPr>
          <p:nvPr>
            <p:ph type="sldNum" sz="quarter" idx="12"/>
          </p:nvPr>
        </p:nvSpPr>
        <p:spPr/>
        <p:txBody>
          <a:bodyPr/>
          <a:lstStyle/>
          <a:p>
            <a:fld id="{3DB5E446-421A-E746-A83E-D1D14D8D9CBB}" type="slidenum">
              <a:rPr lang="en-US" smtClean="0"/>
              <a:pPr/>
              <a:t>22</a:t>
            </a:fld>
            <a:endParaRPr lang="en-US"/>
          </a:p>
        </p:txBody>
      </p:sp>
      <p:sp>
        <p:nvSpPr>
          <p:cNvPr id="3" name="Title 2">
            <a:extLst>
              <a:ext uri="{FF2B5EF4-FFF2-40B4-BE49-F238E27FC236}">
                <a16:creationId xmlns:a16="http://schemas.microsoft.com/office/drawing/2014/main" id="{B360B2D5-3C3F-7D48-91BC-DCC93F760267}"/>
              </a:ext>
            </a:extLst>
          </p:cNvPr>
          <p:cNvSpPr>
            <a:spLocks noGrp="1"/>
          </p:cNvSpPr>
          <p:nvPr>
            <p:ph type="title"/>
          </p:nvPr>
        </p:nvSpPr>
        <p:spPr/>
        <p:txBody>
          <a:bodyPr>
            <a:normAutofit fontScale="90000"/>
          </a:bodyPr>
          <a:lstStyle/>
          <a:p>
            <a:r>
              <a:rPr lang="en-US" dirty="0"/>
              <a:t>Production OCP deployment – resource consumption </a:t>
            </a:r>
          </a:p>
        </p:txBody>
      </p:sp>
      <p:pic>
        <p:nvPicPr>
          <p:cNvPr id="4" name="Picture 3">
            <a:extLst>
              <a:ext uri="{FF2B5EF4-FFF2-40B4-BE49-F238E27FC236}">
                <a16:creationId xmlns:a16="http://schemas.microsoft.com/office/drawing/2014/main" id="{982049B6-F1BA-8043-A7E6-2538A02A6C16}"/>
              </a:ext>
            </a:extLst>
          </p:cNvPr>
          <p:cNvPicPr>
            <a:picLocks noChangeAspect="1"/>
          </p:cNvPicPr>
          <p:nvPr/>
        </p:nvPicPr>
        <p:blipFill>
          <a:blip r:embed="rId2"/>
          <a:stretch>
            <a:fillRect/>
          </a:stretch>
        </p:blipFill>
        <p:spPr>
          <a:xfrm>
            <a:off x="329852" y="1537228"/>
            <a:ext cx="11054993" cy="4358473"/>
          </a:xfrm>
          <a:prstGeom prst="rect">
            <a:avLst/>
          </a:prstGeom>
        </p:spPr>
      </p:pic>
      <p:sp>
        <p:nvSpPr>
          <p:cNvPr id="10" name="Rectangle 9">
            <a:extLst>
              <a:ext uri="{FF2B5EF4-FFF2-40B4-BE49-F238E27FC236}">
                <a16:creationId xmlns:a16="http://schemas.microsoft.com/office/drawing/2014/main" id="{6B8566CC-94CC-494F-94DB-4049688F0856}"/>
              </a:ext>
            </a:extLst>
          </p:cNvPr>
          <p:cNvSpPr/>
          <p:nvPr/>
        </p:nvSpPr>
        <p:spPr>
          <a:xfrm>
            <a:off x="329852" y="864433"/>
            <a:ext cx="3339760" cy="369332"/>
          </a:xfrm>
          <a:prstGeom prst="rect">
            <a:avLst/>
          </a:prstGeom>
        </p:spPr>
        <p:txBody>
          <a:bodyPr wrap="none">
            <a:spAutoFit/>
          </a:bodyPr>
          <a:lstStyle/>
          <a:p>
            <a:r>
              <a:rPr lang="en-US" dirty="0"/>
              <a:t>1 of 4 clusters, 5 followers/cluster</a:t>
            </a:r>
          </a:p>
        </p:txBody>
      </p:sp>
    </p:spTree>
    <p:extLst>
      <p:ext uri="{BB962C8B-B14F-4D97-AF65-F5344CB8AC3E}">
        <p14:creationId xmlns:p14="http://schemas.microsoft.com/office/powerpoint/2010/main" val="221552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pic>
        <p:nvPicPr>
          <p:cNvPr id="2" name="Picture 1">
            <a:extLst>
              <a:ext uri="{FF2B5EF4-FFF2-40B4-BE49-F238E27FC236}">
                <a16:creationId xmlns:a16="http://schemas.microsoft.com/office/drawing/2014/main" id="{BF344CD5-0FDD-7A43-9219-7D4510F42B0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44825" y="0"/>
            <a:ext cx="9293088" cy="6319299"/>
          </a:xfrm>
          <a:prstGeom prst="rect">
            <a:avLst/>
          </a:prstGeom>
        </p:spPr>
      </p:pic>
      <p:sp>
        <p:nvSpPr>
          <p:cNvPr id="2801" name="Shape 2801"/>
          <p:cNvSpPr txBox="1">
            <a:spLocks noGrp="1"/>
          </p:cNvSpPr>
          <p:nvPr>
            <p:ph type="title"/>
          </p:nvPr>
        </p:nvSpPr>
        <p:spPr>
          <a:prstGeom prst="rect">
            <a:avLst/>
          </a:prstGeom>
          <a:noFill/>
          <a:ln>
            <a:noFill/>
          </a:ln>
        </p:spPr>
        <p:txBody>
          <a:bodyPr lIns="91425" tIns="45700" rIns="91425" bIns="45700" anchor="t" anchorCtr="0">
            <a:noAutofit/>
          </a:bodyPr>
          <a:lstStyle/>
          <a:p>
            <a:pPr marL="0" marR="0" lvl="0" indent="0" rtl="0">
              <a:spcBef>
                <a:spcPts val="0"/>
              </a:spcBef>
              <a:buClr>
                <a:schemeClr val="lt1"/>
              </a:buClr>
              <a:buSzPct val="25000"/>
              <a:buFont typeface="Arial"/>
              <a:buNone/>
            </a:pPr>
            <a:r>
              <a:rPr lang="en-US" sz="4000" dirty="0"/>
              <a:t>Next Steps…</a:t>
            </a:r>
            <a:endParaRPr lang="en-US" sz="54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2763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2553126"/>
            <a:ext cx="6654628" cy="1773499"/>
          </a:xfrm>
        </p:spPr>
        <p:txBody>
          <a:bodyPr anchor="ctr">
            <a:normAutofit/>
          </a:bodyPr>
          <a:lstStyle/>
          <a:p>
            <a:r>
              <a:rPr lang="en-US" dirty="0"/>
              <a:t>Azure Authentication Details</a:t>
            </a:r>
          </a:p>
        </p:txBody>
      </p:sp>
    </p:spTree>
    <p:extLst>
      <p:ext uri="{BB962C8B-B14F-4D97-AF65-F5344CB8AC3E}">
        <p14:creationId xmlns:p14="http://schemas.microsoft.com/office/powerpoint/2010/main" val="1807249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53F-2E26-6B4B-B561-7B02A03668F7}"/>
              </a:ext>
            </a:extLst>
          </p:cNvPr>
          <p:cNvSpPr>
            <a:spLocks noGrp="1"/>
          </p:cNvSpPr>
          <p:nvPr>
            <p:ph type="title"/>
          </p:nvPr>
        </p:nvSpPr>
        <p:spPr>
          <a:xfrm>
            <a:off x="329852" y="327666"/>
            <a:ext cx="11544822" cy="402352"/>
          </a:xfrm>
        </p:spPr>
        <p:txBody>
          <a:bodyPr/>
          <a:lstStyle/>
          <a:p>
            <a:r>
              <a:rPr lang="en-US" dirty="0"/>
              <a:t>Authn-Azure: Identity validated by Azure</a:t>
            </a:r>
          </a:p>
        </p:txBody>
      </p:sp>
      <p:grpSp>
        <p:nvGrpSpPr>
          <p:cNvPr id="51" name="Group 50">
            <a:extLst>
              <a:ext uri="{FF2B5EF4-FFF2-40B4-BE49-F238E27FC236}">
                <a16:creationId xmlns:a16="http://schemas.microsoft.com/office/drawing/2014/main" id="{D8EEF3D5-40A5-6346-BBBF-6F270D386578}"/>
              </a:ext>
            </a:extLst>
          </p:cNvPr>
          <p:cNvGrpSpPr/>
          <p:nvPr/>
        </p:nvGrpSpPr>
        <p:grpSpPr>
          <a:xfrm>
            <a:off x="2714210" y="730018"/>
            <a:ext cx="7459437" cy="5574089"/>
            <a:chOff x="4122963" y="1110343"/>
            <a:chExt cx="7459437" cy="5574089"/>
          </a:xfrm>
        </p:grpSpPr>
        <p:sp>
          <p:nvSpPr>
            <p:cNvPr id="52" name="Rounded Rectangle 51">
              <a:extLst>
                <a:ext uri="{FF2B5EF4-FFF2-40B4-BE49-F238E27FC236}">
                  <a16:creationId xmlns:a16="http://schemas.microsoft.com/office/drawing/2014/main" id="{CD0EEF2D-7DA5-1945-9E05-BF01753B9AC8}"/>
                </a:ext>
              </a:extLst>
            </p:cNvPr>
            <p:cNvSpPr/>
            <p:nvPr/>
          </p:nvSpPr>
          <p:spPr>
            <a:xfrm>
              <a:off x="4122963" y="1110343"/>
              <a:ext cx="5257401" cy="5574089"/>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7A0EC"/>
                </a:solidFill>
                <a:effectLst/>
                <a:uLnTx/>
                <a:uFillTx/>
                <a:latin typeface="Calibri"/>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Instance Metadata Service (IMDS)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dirty="0">
                  <a:ln>
                    <a:noFill/>
                  </a:ln>
                  <a:solidFill>
                    <a:srgbClr val="57A0EC"/>
                  </a:solidFill>
                  <a:effectLst/>
                  <a:uLnTx/>
                  <a:uFillTx/>
                  <a:latin typeface="Calibri"/>
                  <a:ea typeface="+mn-ea"/>
                  <a:cs typeface="+mn-cs"/>
                </a:rPr>
                <a:t>http://169.254.169.254/metadata/identity/oauth2/</a:t>
              </a:r>
              <a:r>
                <a:rPr kumimoji="0" lang="en-US" sz="1400" b="0" i="0" u="sng" strike="noStrike" kern="0" cap="none" spc="0" normalizeH="0" baseline="0" noProof="0" dirty="0" err="1">
                  <a:ln>
                    <a:noFill/>
                  </a:ln>
                  <a:solidFill>
                    <a:srgbClr val="57A0EC"/>
                  </a:solidFill>
                  <a:effectLst/>
                  <a:uLnTx/>
                  <a:uFillTx/>
                  <a:latin typeface="Calibri"/>
                  <a:ea typeface="+mn-ea"/>
                  <a:cs typeface="+mn-cs"/>
                </a:rPr>
                <a:t>token?api-version</a:t>
              </a:r>
              <a:r>
                <a:rPr kumimoji="0" lang="en-US" sz="1400" b="0" i="0" u="sng" strike="noStrike" kern="0" cap="none" spc="0" normalizeH="0" baseline="0" noProof="0" dirty="0">
                  <a:ln>
                    <a:noFill/>
                  </a:ln>
                  <a:solidFill>
                    <a:srgbClr val="57A0EC"/>
                  </a:solidFill>
                  <a:effectLst/>
                  <a:uLnTx/>
                  <a:uFillTx/>
                  <a:latin typeface="Calibri"/>
                  <a:ea typeface="+mn-ea"/>
                  <a:cs typeface="+mn-cs"/>
                </a:rPr>
                <a:t>=2018-02-01&amp;resource=https://</a:t>
              </a:r>
              <a:r>
                <a:rPr kumimoji="0" lang="en-US" sz="1400" b="0" i="0" u="sng" strike="noStrike" kern="0" cap="none" spc="0" normalizeH="0" baseline="0" noProof="0" dirty="0" err="1">
                  <a:ln>
                    <a:noFill/>
                  </a:ln>
                  <a:solidFill>
                    <a:srgbClr val="57A0EC"/>
                  </a:solidFill>
                  <a:effectLst/>
                  <a:uLnTx/>
                  <a:uFillTx/>
                  <a:latin typeface="Calibri"/>
                  <a:ea typeface="+mn-ea"/>
                  <a:cs typeface="+mn-cs"/>
                </a:rPr>
                <a:t>management.azure.com</a:t>
              </a:r>
              <a:r>
                <a:rPr kumimoji="0" lang="en-US" sz="1400" b="0" i="0" u="sng" strike="noStrike" kern="0" cap="none" spc="0" normalizeH="0" baseline="0" noProof="0" dirty="0">
                  <a:ln>
                    <a:noFill/>
                  </a:ln>
                  <a:solidFill>
                    <a:srgbClr val="57A0EC"/>
                  </a:solidFill>
                  <a:effectLst/>
                  <a:uLnTx/>
                  <a:uFillTx/>
                  <a:latin typeface="Calibri"/>
                  <a:ea typeface="+mn-ea"/>
                  <a:cs typeface="+mn-cs"/>
                </a:rPr>
                <a:t>/</a:t>
              </a:r>
            </a:p>
          </p:txBody>
        </p:sp>
        <p:pic>
          <p:nvPicPr>
            <p:cNvPr id="53" name="Picture 52">
              <a:extLst>
                <a:ext uri="{FF2B5EF4-FFF2-40B4-BE49-F238E27FC236}">
                  <a16:creationId xmlns:a16="http://schemas.microsoft.com/office/drawing/2014/main" id="{1254FFCF-E1E1-2E45-BFF0-C61801636D54}"/>
                </a:ext>
              </a:extLst>
            </p:cNvPr>
            <p:cNvPicPr>
              <a:picLocks noChangeAspect="1"/>
            </p:cNvPicPr>
            <p:nvPr/>
          </p:nvPicPr>
          <p:blipFill rotWithShape="1">
            <a:blip r:embed="rId3"/>
            <a:srcRect l="6070" t="36804" r="6216" b="36181"/>
            <a:stretch/>
          </p:blipFill>
          <p:spPr>
            <a:xfrm>
              <a:off x="5503497" y="1171581"/>
              <a:ext cx="2305737" cy="710147"/>
            </a:xfrm>
            <a:prstGeom prst="rect">
              <a:avLst/>
            </a:prstGeom>
          </p:spPr>
        </p:pic>
        <p:grpSp>
          <p:nvGrpSpPr>
            <p:cNvPr id="54" name="Group 53">
              <a:extLst>
                <a:ext uri="{FF2B5EF4-FFF2-40B4-BE49-F238E27FC236}">
                  <a16:creationId xmlns:a16="http://schemas.microsoft.com/office/drawing/2014/main" id="{68996A4C-94BE-AE44-AF96-1AC6F1E24444}"/>
                </a:ext>
              </a:extLst>
            </p:cNvPr>
            <p:cNvGrpSpPr/>
            <p:nvPr/>
          </p:nvGrpSpPr>
          <p:grpSpPr>
            <a:xfrm>
              <a:off x="9681251" y="4373911"/>
              <a:ext cx="1462307" cy="1619004"/>
              <a:chOff x="5290813" y="1414226"/>
              <a:chExt cx="1472688" cy="1630498"/>
            </a:xfrm>
          </p:grpSpPr>
          <p:sp>
            <p:nvSpPr>
              <p:cNvPr id="63" name="Shape 187">
                <a:extLst>
                  <a:ext uri="{FF2B5EF4-FFF2-40B4-BE49-F238E27FC236}">
                    <a16:creationId xmlns:a16="http://schemas.microsoft.com/office/drawing/2014/main" id="{74B4C492-CA97-7643-AC20-F219A25D8469}"/>
                  </a:ext>
                </a:extLst>
              </p:cNvPr>
              <p:cNvSpPr txBox="1"/>
              <p:nvPr/>
            </p:nvSpPr>
            <p:spPr>
              <a:xfrm>
                <a:off x="5290813" y="1414226"/>
                <a:ext cx="1472688" cy="139482"/>
              </a:xfrm>
              <a:prstGeom prst="rect">
                <a:avLst/>
              </a:prstGeom>
              <a:noFill/>
              <a:ln>
                <a:noFill/>
              </a:ln>
            </p:spPr>
            <p:txBody>
              <a:bodyPr wrap="square" lIns="0" tIns="0" rIns="0" bIns="0" anchor="t" anchorCtr="0">
                <a:spAutoFit/>
              </a:bodyPr>
              <a:lstStyle/>
              <a:p>
                <a:pPr marL="0" marR="0" lvl="0" indent="0" algn="ctr" defTabSz="914400" eaLnBrk="1" fontAlgn="auto" latinLnBrk="0" hangingPunct="1">
                  <a:lnSpc>
                    <a:spcPct val="100000"/>
                  </a:lnSpc>
                  <a:spcBef>
                    <a:spcPts val="0"/>
                  </a:spcBef>
                  <a:spcAft>
                    <a:spcPts val="0"/>
                  </a:spcAft>
                  <a:buClrTx/>
                  <a:buSzPct val="25000"/>
                  <a:buFontTx/>
                  <a:buNone/>
                  <a:tabLst/>
                  <a:defRPr/>
                </a:pPr>
                <a:r>
                  <a:rPr kumimoji="0" lang="en-US" sz="900" b="1" i="0" u="none" strike="noStrike" kern="0" cap="none" spc="0" normalizeH="0" baseline="0" noProof="0" dirty="0">
                    <a:ln>
                      <a:noFill/>
                    </a:ln>
                    <a:solidFill>
                      <a:srgbClr val="224982"/>
                    </a:solidFill>
                    <a:effectLst/>
                    <a:uLnTx/>
                    <a:uFillTx/>
                    <a:latin typeface="Century Gothic"/>
                    <a:ea typeface="Calibri"/>
                    <a:cs typeface="Century Gothic"/>
                    <a:sym typeface="Calibri"/>
                  </a:rPr>
                  <a:t>CyberArk </a:t>
                </a:r>
                <a:r>
                  <a:rPr kumimoji="0" lang="en-US" sz="900" b="1" i="0" u="none" strike="noStrike" kern="0" cap="none" spc="0" normalizeH="0" baseline="0" noProof="0" dirty="0" err="1">
                    <a:ln>
                      <a:noFill/>
                    </a:ln>
                    <a:solidFill>
                      <a:srgbClr val="224982"/>
                    </a:solidFill>
                    <a:effectLst/>
                    <a:uLnTx/>
                    <a:uFillTx/>
                    <a:latin typeface="Century Gothic"/>
                    <a:ea typeface="Calibri"/>
                    <a:cs typeface="Century Gothic"/>
                    <a:sym typeface="Calibri"/>
                  </a:rPr>
                  <a:t>Conjur</a:t>
                </a:r>
                <a:endParaRPr kumimoji="0" lang="en-US" sz="900" b="1" i="0" u="none" strike="noStrike" kern="0" cap="none" spc="0" normalizeH="0" baseline="0" noProof="0" dirty="0">
                  <a:ln>
                    <a:noFill/>
                  </a:ln>
                  <a:solidFill>
                    <a:srgbClr val="224982"/>
                  </a:solidFill>
                  <a:effectLst/>
                  <a:uLnTx/>
                  <a:uFillTx/>
                  <a:latin typeface="Century Gothic"/>
                  <a:ea typeface="Calibri"/>
                  <a:cs typeface="Century Gothic"/>
                  <a:sym typeface="Calibri"/>
                </a:endParaRPr>
              </a:p>
            </p:txBody>
          </p:sp>
          <p:sp>
            <p:nvSpPr>
              <p:cNvPr id="64" name="Freeform 63">
                <a:extLst>
                  <a:ext uri="{FF2B5EF4-FFF2-40B4-BE49-F238E27FC236}">
                    <a16:creationId xmlns:a16="http://schemas.microsoft.com/office/drawing/2014/main" id="{C21E6B2A-4954-6447-99B5-CA0010C33E8C}"/>
                  </a:ext>
                </a:extLst>
              </p:cNvPr>
              <p:cNvSpPr/>
              <p:nvPr/>
            </p:nvSpPr>
            <p:spPr>
              <a:xfrm>
                <a:off x="5475580" y="1671334"/>
                <a:ext cx="1103156" cy="1194992"/>
              </a:xfrm>
              <a:custGeom>
                <a:avLst/>
                <a:gdLst>
                  <a:gd name="connsiteX0" fmla="*/ 105799 w 1587617"/>
                  <a:gd name="connsiteY0" fmla="*/ 0 h 1719782"/>
                  <a:gd name="connsiteX1" fmla="*/ 1481818 w 1587617"/>
                  <a:gd name="connsiteY1" fmla="*/ 0 h 1719782"/>
                  <a:gd name="connsiteX2" fmla="*/ 1587617 w 1587617"/>
                  <a:gd name="connsiteY2" fmla="*/ 105799 h 1719782"/>
                  <a:gd name="connsiteX3" fmla="*/ 1587617 w 1587617"/>
                  <a:gd name="connsiteY3" fmla="*/ 782397 h 1719782"/>
                  <a:gd name="connsiteX4" fmla="*/ 1587606 w 1587617"/>
                  <a:gd name="connsiteY4" fmla="*/ 782394 h 1719782"/>
                  <a:gd name="connsiteX5" fmla="*/ 1516145 w 1587617"/>
                  <a:gd name="connsiteY5" fmla="*/ 775190 h 1719782"/>
                  <a:gd name="connsiteX6" fmla="*/ 1475581 w 1587617"/>
                  <a:gd name="connsiteY6" fmla="*/ 779279 h 1719782"/>
                  <a:gd name="connsiteX7" fmla="*/ 1475581 w 1587617"/>
                  <a:gd name="connsiteY7" fmla="*/ 623658 h 1719782"/>
                  <a:gd name="connsiteX8" fmla="*/ 1530093 w 1587617"/>
                  <a:gd name="connsiteY8" fmla="*/ 623658 h 1719782"/>
                  <a:gd name="connsiteX9" fmla="*/ 1530093 w 1587617"/>
                  <a:gd name="connsiteY9" fmla="*/ 360268 h 1719782"/>
                  <a:gd name="connsiteX10" fmla="*/ 1475581 w 1587617"/>
                  <a:gd name="connsiteY10" fmla="*/ 360268 h 1719782"/>
                  <a:gd name="connsiteX11" fmla="*/ 1475581 w 1587617"/>
                  <a:gd name="connsiteY11" fmla="*/ 115545 h 1719782"/>
                  <a:gd name="connsiteX12" fmla="*/ 112037 w 1587617"/>
                  <a:gd name="connsiteY12" fmla="*/ 115545 h 1719782"/>
                  <a:gd name="connsiteX13" fmla="*/ 112037 w 1587617"/>
                  <a:gd name="connsiteY13" fmla="*/ 1604237 h 1719782"/>
                  <a:gd name="connsiteX14" fmla="*/ 1350446 w 1587617"/>
                  <a:gd name="connsiteY14" fmla="*/ 1604237 h 1719782"/>
                  <a:gd name="connsiteX15" fmla="*/ 1350315 w 1587617"/>
                  <a:gd name="connsiteY15" fmla="*/ 1719782 h 1719782"/>
                  <a:gd name="connsiteX16" fmla="*/ 105799 w 1587617"/>
                  <a:gd name="connsiteY16" fmla="*/ 1719782 h 1719782"/>
                  <a:gd name="connsiteX17" fmla="*/ 0 w 1587617"/>
                  <a:gd name="connsiteY17" fmla="*/ 1613983 h 1719782"/>
                  <a:gd name="connsiteX18" fmla="*/ 0 w 1587617"/>
                  <a:gd name="connsiteY18" fmla="*/ 105799 h 1719782"/>
                  <a:gd name="connsiteX19" fmla="*/ 105799 w 1587617"/>
                  <a:gd name="connsiteY19" fmla="*/ 0 h 1719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87617" h="1719782">
                    <a:moveTo>
                      <a:pt x="105799" y="0"/>
                    </a:moveTo>
                    <a:lnTo>
                      <a:pt x="1481818" y="0"/>
                    </a:lnTo>
                    <a:cubicBezTo>
                      <a:pt x="1540249" y="0"/>
                      <a:pt x="1587617" y="47368"/>
                      <a:pt x="1587617" y="105799"/>
                    </a:cubicBezTo>
                    <a:lnTo>
                      <a:pt x="1587617" y="782397"/>
                    </a:lnTo>
                    <a:lnTo>
                      <a:pt x="1587606" y="782394"/>
                    </a:lnTo>
                    <a:cubicBezTo>
                      <a:pt x="1564524" y="777671"/>
                      <a:pt x="1540624" y="775190"/>
                      <a:pt x="1516145" y="775190"/>
                    </a:cubicBezTo>
                    <a:lnTo>
                      <a:pt x="1475581" y="779279"/>
                    </a:lnTo>
                    <a:lnTo>
                      <a:pt x="1475581" y="623658"/>
                    </a:lnTo>
                    <a:lnTo>
                      <a:pt x="1530093" y="623658"/>
                    </a:lnTo>
                    <a:lnTo>
                      <a:pt x="1530093" y="360268"/>
                    </a:lnTo>
                    <a:lnTo>
                      <a:pt x="1475581" y="360268"/>
                    </a:lnTo>
                    <a:lnTo>
                      <a:pt x="1475581" y="115545"/>
                    </a:lnTo>
                    <a:lnTo>
                      <a:pt x="112037" y="115545"/>
                    </a:lnTo>
                    <a:lnTo>
                      <a:pt x="112037" y="1604237"/>
                    </a:lnTo>
                    <a:lnTo>
                      <a:pt x="1350446" y="1604237"/>
                    </a:lnTo>
                    <a:lnTo>
                      <a:pt x="1350315" y="1719782"/>
                    </a:lnTo>
                    <a:lnTo>
                      <a:pt x="105799" y="1719782"/>
                    </a:lnTo>
                    <a:cubicBezTo>
                      <a:pt x="47368" y="1719782"/>
                      <a:pt x="0" y="1672414"/>
                      <a:pt x="0" y="1613983"/>
                    </a:cubicBezTo>
                    <a:lnTo>
                      <a:pt x="0" y="105799"/>
                    </a:lnTo>
                    <a:cubicBezTo>
                      <a:pt x="0" y="47368"/>
                      <a:pt x="47368" y="0"/>
                      <a:pt x="105799" y="0"/>
                    </a:cubicBez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65" name="Freeform 64">
                <a:extLst>
                  <a:ext uri="{FF2B5EF4-FFF2-40B4-BE49-F238E27FC236}">
                    <a16:creationId xmlns:a16="http://schemas.microsoft.com/office/drawing/2014/main" id="{F8262578-AE2D-F647-8693-D25FF086EA59}"/>
                  </a:ext>
                </a:extLst>
              </p:cNvPr>
              <p:cNvSpPr/>
              <p:nvPr/>
            </p:nvSpPr>
            <p:spPr>
              <a:xfrm>
                <a:off x="5637662" y="1843586"/>
                <a:ext cx="778991" cy="850489"/>
              </a:xfrm>
              <a:custGeom>
                <a:avLst/>
                <a:gdLst>
                  <a:gd name="connsiteX0" fmla="*/ 0 w 1121094"/>
                  <a:gd name="connsiteY0" fmla="*/ 0 h 1223989"/>
                  <a:gd name="connsiteX1" fmla="*/ 1121094 w 1121094"/>
                  <a:gd name="connsiteY1" fmla="*/ 0 h 1223989"/>
                  <a:gd name="connsiteX2" fmla="*/ 1121094 w 1121094"/>
                  <a:gd name="connsiteY2" fmla="*/ 112371 h 1223989"/>
                  <a:gd name="connsiteX3" fmla="*/ 1048829 w 1121094"/>
                  <a:gd name="connsiteY3" fmla="*/ 112371 h 1223989"/>
                  <a:gd name="connsiteX4" fmla="*/ 1048829 w 1121094"/>
                  <a:gd name="connsiteY4" fmla="*/ 375761 h 1223989"/>
                  <a:gd name="connsiteX5" fmla="*/ 1121094 w 1121094"/>
                  <a:gd name="connsiteY5" fmla="*/ 375761 h 1223989"/>
                  <a:gd name="connsiteX6" fmla="*/ 1121094 w 1121094"/>
                  <a:gd name="connsiteY6" fmla="*/ 568059 h 1223989"/>
                  <a:gd name="connsiteX7" fmla="*/ 1084632 w 1121094"/>
                  <a:gd name="connsiteY7" fmla="*/ 587850 h 1223989"/>
                  <a:gd name="connsiteX8" fmla="*/ 988856 w 1121094"/>
                  <a:gd name="connsiteY8" fmla="*/ 683626 h 1223989"/>
                  <a:gd name="connsiteX9" fmla="*/ 974309 w 1121094"/>
                  <a:gd name="connsiteY9" fmla="*/ 710428 h 1223989"/>
                  <a:gd name="connsiteX10" fmla="*/ 978194 w 1121094"/>
                  <a:gd name="connsiteY10" fmla="*/ 697911 h 1223989"/>
                  <a:gd name="connsiteX11" fmla="*/ 986855 w 1121094"/>
                  <a:gd name="connsiteY11" fmla="*/ 611995 h 1223989"/>
                  <a:gd name="connsiteX12" fmla="*/ 560547 w 1121094"/>
                  <a:gd name="connsiteY12" fmla="*/ 185687 h 1223989"/>
                  <a:gd name="connsiteX13" fmla="*/ 134239 w 1121094"/>
                  <a:gd name="connsiteY13" fmla="*/ 611995 h 1223989"/>
                  <a:gd name="connsiteX14" fmla="*/ 560547 w 1121094"/>
                  <a:gd name="connsiteY14" fmla="*/ 1038302 h 1223989"/>
                  <a:gd name="connsiteX15" fmla="*/ 914048 w 1121094"/>
                  <a:gd name="connsiteY15" fmla="*/ 850347 h 1223989"/>
                  <a:gd name="connsiteX16" fmla="*/ 935453 w 1121094"/>
                  <a:gd name="connsiteY16" fmla="*/ 810912 h 1223989"/>
                  <a:gd name="connsiteX17" fmla="*/ 928299 w 1121094"/>
                  <a:gd name="connsiteY17" fmla="*/ 881877 h 1223989"/>
                  <a:gd name="connsiteX18" fmla="*/ 1032155 w 1121094"/>
                  <a:gd name="connsiteY18" fmla="*/ 1132606 h 1223989"/>
                  <a:gd name="connsiteX19" fmla="*/ 1050089 w 1121094"/>
                  <a:gd name="connsiteY19" fmla="*/ 1147403 h 1223989"/>
                  <a:gd name="connsiteX20" fmla="*/ 1042171 w 1121094"/>
                  <a:gd name="connsiteY20" fmla="*/ 1166519 h 1223989"/>
                  <a:gd name="connsiteX21" fmla="*/ 1052706 w 1121094"/>
                  <a:gd name="connsiteY21" fmla="*/ 1191954 h 1223989"/>
                  <a:gd name="connsiteX22" fmla="*/ 1084742 w 1121094"/>
                  <a:gd name="connsiteY22" fmla="*/ 1223989 h 1223989"/>
                  <a:gd name="connsiteX23" fmla="*/ 0 w 1121094"/>
                  <a:gd name="connsiteY23" fmla="*/ 1223989 h 1223989"/>
                  <a:gd name="connsiteX24" fmla="*/ 0 w 1121094"/>
                  <a:gd name="connsiteY24" fmla="*/ 0 h 122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094" h="1223989">
                    <a:moveTo>
                      <a:pt x="0" y="0"/>
                    </a:moveTo>
                    <a:lnTo>
                      <a:pt x="1121094" y="0"/>
                    </a:lnTo>
                    <a:lnTo>
                      <a:pt x="1121094" y="112371"/>
                    </a:lnTo>
                    <a:lnTo>
                      <a:pt x="1048829" y="112371"/>
                    </a:lnTo>
                    <a:lnTo>
                      <a:pt x="1048829" y="375761"/>
                    </a:lnTo>
                    <a:lnTo>
                      <a:pt x="1121094" y="375761"/>
                    </a:lnTo>
                    <a:lnTo>
                      <a:pt x="1121094" y="568059"/>
                    </a:lnTo>
                    <a:lnTo>
                      <a:pt x="1084632" y="587850"/>
                    </a:lnTo>
                    <a:cubicBezTo>
                      <a:pt x="1046904" y="613339"/>
                      <a:pt x="1014345" y="645898"/>
                      <a:pt x="988856" y="683626"/>
                    </a:cubicBezTo>
                    <a:lnTo>
                      <a:pt x="974309" y="710428"/>
                    </a:lnTo>
                    <a:lnTo>
                      <a:pt x="978194" y="697911"/>
                    </a:lnTo>
                    <a:cubicBezTo>
                      <a:pt x="983873" y="670159"/>
                      <a:pt x="986855" y="641425"/>
                      <a:pt x="986855" y="611995"/>
                    </a:cubicBezTo>
                    <a:cubicBezTo>
                      <a:pt x="986855" y="376551"/>
                      <a:pt x="795991" y="185687"/>
                      <a:pt x="560547" y="185687"/>
                    </a:cubicBezTo>
                    <a:cubicBezTo>
                      <a:pt x="325104" y="185687"/>
                      <a:pt x="134239" y="376551"/>
                      <a:pt x="134239" y="611995"/>
                    </a:cubicBezTo>
                    <a:cubicBezTo>
                      <a:pt x="134239" y="847438"/>
                      <a:pt x="325104" y="1038302"/>
                      <a:pt x="560547" y="1038302"/>
                    </a:cubicBezTo>
                    <a:cubicBezTo>
                      <a:pt x="707700" y="1038302"/>
                      <a:pt x="837438" y="963746"/>
                      <a:pt x="914048" y="850347"/>
                    </a:cubicBezTo>
                    <a:lnTo>
                      <a:pt x="935453" y="810912"/>
                    </a:lnTo>
                    <a:lnTo>
                      <a:pt x="928299" y="881877"/>
                    </a:lnTo>
                    <a:cubicBezTo>
                      <a:pt x="928299" y="979793"/>
                      <a:pt x="967987" y="1068439"/>
                      <a:pt x="1032155" y="1132606"/>
                    </a:cubicBezTo>
                    <a:lnTo>
                      <a:pt x="1050089" y="1147403"/>
                    </a:lnTo>
                    <a:lnTo>
                      <a:pt x="1042171" y="1166519"/>
                    </a:lnTo>
                    <a:cubicBezTo>
                      <a:pt x="1042171" y="1175725"/>
                      <a:pt x="1045683" y="1184930"/>
                      <a:pt x="1052706" y="1191954"/>
                    </a:cubicBezTo>
                    <a:lnTo>
                      <a:pt x="1084742" y="1223989"/>
                    </a:lnTo>
                    <a:lnTo>
                      <a:pt x="0" y="1223989"/>
                    </a:lnTo>
                    <a:lnTo>
                      <a:pt x="0" y="0"/>
                    </a:lnTo>
                    <a:close/>
                  </a:path>
                </a:pathLst>
              </a:cu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sp>
            <p:nvSpPr>
              <p:cNvPr id="66" name="Freeform 65">
                <a:extLst>
                  <a:ext uri="{FF2B5EF4-FFF2-40B4-BE49-F238E27FC236}">
                    <a16:creationId xmlns:a16="http://schemas.microsoft.com/office/drawing/2014/main" id="{92EAC560-3136-7F40-8ED9-D9535B1A0D3D}"/>
                  </a:ext>
                </a:extLst>
              </p:cNvPr>
              <p:cNvSpPr/>
              <p:nvPr/>
            </p:nvSpPr>
            <p:spPr>
              <a:xfrm>
                <a:off x="6345942" y="2271419"/>
                <a:ext cx="371912" cy="773305"/>
              </a:xfrm>
              <a:custGeom>
                <a:avLst/>
                <a:gdLst>
                  <a:gd name="connsiteX0" fmla="*/ 601292 w 1208199"/>
                  <a:gd name="connsiteY0" fmla="*/ 204378 h 2512169"/>
                  <a:gd name="connsiteX1" fmla="*/ 399823 w 1208199"/>
                  <a:gd name="connsiteY1" fmla="*/ 405847 h 2512169"/>
                  <a:gd name="connsiteX2" fmla="*/ 601292 w 1208199"/>
                  <a:gd name="connsiteY2" fmla="*/ 607316 h 2512169"/>
                  <a:gd name="connsiteX3" fmla="*/ 802761 w 1208199"/>
                  <a:gd name="connsiteY3" fmla="*/ 405847 h 2512169"/>
                  <a:gd name="connsiteX4" fmla="*/ 601292 w 1208199"/>
                  <a:gd name="connsiteY4" fmla="*/ 204378 h 2512169"/>
                  <a:gd name="connsiteX5" fmla="*/ 604100 w 1208199"/>
                  <a:gd name="connsiteY5" fmla="*/ 0 h 2512169"/>
                  <a:gd name="connsiteX6" fmla="*/ 1208199 w 1208199"/>
                  <a:gd name="connsiteY6" fmla="*/ 604099 h 2512169"/>
                  <a:gd name="connsiteX7" fmla="*/ 941857 w 1208199"/>
                  <a:gd name="connsiteY7" fmla="*/ 1105028 h 2512169"/>
                  <a:gd name="connsiteX8" fmla="*/ 877420 w 1208199"/>
                  <a:gd name="connsiteY8" fmla="*/ 1140003 h 2512169"/>
                  <a:gd name="connsiteX9" fmla="*/ 944307 w 1208199"/>
                  <a:gd name="connsiteY9" fmla="*/ 1206890 h 2512169"/>
                  <a:gd name="connsiteX10" fmla="*/ 944307 w 1208199"/>
                  <a:gd name="connsiteY10" fmla="*/ 1290420 h 2512169"/>
                  <a:gd name="connsiteX11" fmla="*/ 827261 w 1208199"/>
                  <a:gd name="connsiteY11" fmla="*/ 1407466 h 2512169"/>
                  <a:gd name="connsiteX12" fmla="*/ 827261 w 1208199"/>
                  <a:gd name="connsiteY12" fmla="*/ 1433607 h 2512169"/>
                  <a:gd name="connsiteX13" fmla="*/ 895049 w 1208199"/>
                  <a:gd name="connsiteY13" fmla="*/ 1501394 h 2512169"/>
                  <a:gd name="connsiteX14" fmla="*/ 895049 w 1208199"/>
                  <a:gd name="connsiteY14" fmla="*/ 1595984 h 2512169"/>
                  <a:gd name="connsiteX15" fmla="*/ 827261 w 1208199"/>
                  <a:gd name="connsiteY15" fmla="*/ 1663771 h 2512169"/>
                  <a:gd name="connsiteX16" fmla="*/ 827261 w 1208199"/>
                  <a:gd name="connsiteY16" fmla="*/ 1704646 h 2512169"/>
                  <a:gd name="connsiteX17" fmla="*/ 895048 w 1208199"/>
                  <a:gd name="connsiteY17" fmla="*/ 1772433 h 2512169"/>
                  <a:gd name="connsiteX18" fmla="*/ 895048 w 1208199"/>
                  <a:gd name="connsiteY18" fmla="*/ 1867023 h 2512169"/>
                  <a:gd name="connsiteX19" fmla="*/ 827261 w 1208199"/>
                  <a:gd name="connsiteY19" fmla="*/ 1934810 h 2512169"/>
                  <a:gd name="connsiteX20" fmla="*/ 827261 w 1208199"/>
                  <a:gd name="connsiteY20" fmla="*/ 1976018 h 2512169"/>
                  <a:gd name="connsiteX21" fmla="*/ 895046 w 1208199"/>
                  <a:gd name="connsiteY21" fmla="*/ 2043804 h 2512169"/>
                  <a:gd name="connsiteX22" fmla="*/ 895046 w 1208199"/>
                  <a:gd name="connsiteY22" fmla="*/ 2138393 h 2512169"/>
                  <a:gd name="connsiteX23" fmla="*/ 827261 w 1208199"/>
                  <a:gd name="connsiteY23" fmla="*/ 2206179 h 2512169"/>
                  <a:gd name="connsiteX24" fmla="*/ 827261 w 1208199"/>
                  <a:gd name="connsiteY24" fmla="*/ 2280797 h 2512169"/>
                  <a:gd name="connsiteX25" fmla="*/ 816914 w 1208199"/>
                  <a:gd name="connsiteY25" fmla="*/ 2309447 h 2512169"/>
                  <a:gd name="connsiteX26" fmla="*/ 625299 w 1208199"/>
                  <a:gd name="connsiteY26" fmla="*/ 2501062 h 2512169"/>
                  <a:gd name="connsiteX27" fmla="*/ 571669 w 1208199"/>
                  <a:gd name="connsiteY27" fmla="*/ 2501062 h 2512169"/>
                  <a:gd name="connsiteX28" fmla="*/ 380053 w 1208199"/>
                  <a:gd name="connsiteY28" fmla="*/ 2309447 h 2512169"/>
                  <a:gd name="connsiteX29" fmla="*/ 368946 w 1208199"/>
                  <a:gd name="connsiteY29" fmla="*/ 2282631 h 2512169"/>
                  <a:gd name="connsiteX30" fmla="*/ 369953 w 1208199"/>
                  <a:gd name="connsiteY30" fmla="*/ 1396484 h 2512169"/>
                  <a:gd name="connsiteX31" fmla="*/ 263888 w 1208199"/>
                  <a:gd name="connsiteY31" fmla="*/ 1290420 h 2512169"/>
                  <a:gd name="connsiteX32" fmla="*/ 263888 w 1208199"/>
                  <a:gd name="connsiteY32" fmla="*/ 1206891 h 2512169"/>
                  <a:gd name="connsiteX33" fmla="*/ 330775 w 1208199"/>
                  <a:gd name="connsiteY33" fmla="*/ 1140002 h 2512169"/>
                  <a:gd name="connsiteX34" fmla="*/ 266341 w 1208199"/>
                  <a:gd name="connsiteY34" fmla="*/ 1105027 h 2512169"/>
                  <a:gd name="connsiteX35" fmla="*/ 0 w 1208199"/>
                  <a:gd name="connsiteY35" fmla="*/ 604099 h 2512169"/>
                  <a:gd name="connsiteX36" fmla="*/ 604100 w 1208199"/>
                  <a:gd name="connsiteY36" fmla="*/ 0 h 251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08199" h="2512169">
                    <a:moveTo>
                      <a:pt x="601292" y="204378"/>
                    </a:moveTo>
                    <a:cubicBezTo>
                      <a:pt x="490024" y="204378"/>
                      <a:pt x="399823" y="294579"/>
                      <a:pt x="399823" y="405847"/>
                    </a:cubicBezTo>
                    <a:cubicBezTo>
                      <a:pt x="399823" y="517115"/>
                      <a:pt x="490024" y="607316"/>
                      <a:pt x="601292" y="607316"/>
                    </a:cubicBezTo>
                    <a:cubicBezTo>
                      <a:pt x="712560" y="607316"/>
                      <a:pt x="802761" y="517115"/>
                      <a:pt x="802761" y="405847"/>
                    </a:cubicBezTo>
                    <a:cubicBezTo>
                      <a:pt x="802761" y="294579"/>
                      <a:pt x="712560" y="204378"/>
                      <a:pt x="601292" y="204378"/>
                    </a:cubicBezTo>
                    <a:close/>
                    <a:moveTo>
                      <a:pt x="604100" y="0"/>
                    </a:moveTo>
                    <a:cubicBezTo>
                      <a:pt x="937734" y="0"/>
                      <a:pt x="1208198" y="270464"/>
                      <a:pt x="1208199" y="604099"/>
                    </a:cubicBezTo>
                    <a:cubicBezTo>
                      <a:pt x="1208198" y="812621"/>
                      <a:pt x="1102548" y="996467"/>
                      <a:pt x="941857" y="1105028"/>
                    </a:cubicBezTo>
                    <a:lnTo>
                      <a:pt x="877420" y="1140003"/>
                    </a:lnTo>
                    <a:lnTo>
                      <a:pt x="944307" y="1206890"/>
                    </a:lnTo>
                    <a:cubicBezTo>
                      <a:pt x="967374" y="1229956"/>
                      <a:pt x="967374" y="1267354"/>
                      <a:pt x="944307" y="1290420"/>
                    </a:cubicBezTo>
                    <a:lnTo>
                      <a:pt x="827261" y="1407466"/>
                    </a:lnTo>
                    <a:lnTo>
                      <a:pt x="827261" y="1433607"/>
                    </a:lnTo>
                    <a:lnTo>
                      <a:pt x="895049" y="1501394"/>
                    </a:lnTo>
                    <a:cubicBezTo>
                      <a:pt x="921169" y="1527515"/>
                      <a:pt x="921169" y="1569863"/>
                      <a:pt x="895049" y="1595984"/>
                    </a:cubicBezTo>
                    <a:lnTo>
                      <a:pt x="827261" y="1663771"/>
                    </a:lnTo>
                    <a:lnTo>
                      <a:pt x="827261" y="1704646"/>
                    </a:lnTo>
                    <a:lnTo>
                      <a:pt x="895048" y="1772433"/>
                    </a:lnTo>
                    <a:cubicBezTo>
                      <a:pt x="921168" y="1798554"/>
                      <a:pt x="921168" y="1840902"/>
                      <a:pt x="895048" y="1867023"/>
                    </a:cubicBezTo>
                    <a:lnTo>
                      <a:pt x="827261" y="1934810"/>
                    </a:lnTo>
                    <a:lnTo>
                      <a:pt x="827261" y="1976018"/>
                    </a:lnTo>
                    <a:lnTo>
                      <a:pt x="895046" y="2043804"/>
                    </a:lnTo>
                    <a:cubicBezTo>
                      <a:pt x="921167" y="2069924"/>
                      <a:pt x="921167" y="2112273"/>
                      <a:pt x="895046" y="2138393"/>
                    </a:cubicBezTo>
                    <a:lnTo>
                      <a:pt x="827261" y="2206179"/>
                    </a:lnTo>
                    <a:lnTo>
                      <a:pt x="827261" y="2280797"/>
                    </a:lnTo>
                    <a:lnTo>
                      <a:pt x="816914" y="2309447"/>
                    </a:lnTo>
                    <a:lnTo>
                      <a:pt x="625299" y="2501062"/>
                    </a:lnTo>
                    <a:cubicBezTo>
                      <a:pt x="610489" y="2515872"/>
                      <a:pt x="586478" y="2515872"/>
                      <a:pt x="571669" y="2501062"/>
                    </a:cubicBezTo>
                    <a:lnTo>
                      <a:pt x="380053" y="2309447"/>
                    </a:lnTo>
                    <a:lnTo>
                      <a:pt x="368946" y="2282631"/>
                    </a:lnTo>
                    <a:lnTo>
                      <a:pt x="369953" y="1396484"/>
                    </a:lnTo>
                    <a:lnTo>
                      <a:pt x="263888" y="1290420"/>
                    </a:lnTo>
                    <a:cubicBezTo>
                      <a:pt x="240822" y="1267353"/>
                      <a:pt x="240822" y="1229956"/>
                      <a:pt x="263888" y="1206891"/>
                    </a:cubicBezTo>
                    <a:lnTo>
                      <a:pt x="330775" y="1140002"/>
                    </a:lnTo>
                    <a:lnTo>
                      <a:pt x="266341" y="1105027"/>
                    </a:lnTo>
                    <a:cubicBezTo>
                      <a:pt x="105650" y="996466"/>
                      <a:pt x="-1" y="812621"/>
                      <a:pt x="0" y="604099"/>
                    </a:cubicBezTo>
                    <a:cubicBezTo>
                      <a:pt x="-1" y="270464"/>
                      <a:pt x="270463" y="0"/>
                      <a:pt x="604100" y="0"/>
                    </a:cubicBezTo>
                    <a:close/>
                  </a:path>
                </a:pathLst>
              </a:custGeom>
              <a:solidFill>
                <a:srgbClr val="54B847"/>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100" b="0" i="0" u="none" strike="noStrike" kern="0" cap="none" spc="0" normalizeH="0" baseline="0" noProof="0">
                  <a:ln>
                    <a:noFill/>
                  </a:ln>
                  <a:solidFill>
                    <a:srgbClr val="FFFFFF"/>
                  </a:solidFill>
                  <a:effectLst/>
                  <a:uLnTx/>
                  <a:uFillTx/>
                  <a:latin typeface="Calibri"/>
                  <a:ea typeface="+mn-ea"/>
                  <a:cs typeface="+mn-cs"/>
                  <a:sym typeface="Arial"/>
                </a:endParaRPr>
              </a:p>
            </p:txBody>
          </p:sp>
        </p:grpSp>
        <p:sp>
          <p:nvSpPr>
            <p:cNvPr id="55" name="Rounded Rectangle 54">
              <a:extLst>
                <a:ext uri="{FF2B5EF4-FFF2-40B4-BE49-F238E27FC236}">
                  <a16:creationId xmlns:a16="http://schemas.microsoft.com/office/drawing/2014/main" id="{58FDC387-C8D1-0149-8F40-CFF5370A8926}"/>
                </a:ext>
              </a:extLst>
            </p:cNvPr>
            <p:cNvSpPr/>
            <p:nvPr/>
          </p:nvSpPr>
          <p:spPr>
            <a:xfrm>
              <a:off x="4985745" y="4327762"/>
              <a:ext cx="6596655" cy="1665153"/>
            </a:xfrm>
            <a:prstGeom prst="roundRect">
              <a:avLst>
                <a:gd name="adj" fmla="val 3686"/>
              </a:avLst>
            </a:prstGeom>
            <a:noFill/>
            <a:ln w="12700" cap="flat" cmpd="sng" algn="ctr">
              <a:solidFill>
                <a:srgbClr val="000000"/>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00000"/>
                </a:solidFill>
                <a:effectLst/>
                <a:uLnTx/>
                <a:uFillTx/>
                <a:latin typeface="Calibri"/>
                <a:ea typeface="+mn-ea"/>
                <a:cs typeface="+mn-cs"/>
              </a:endParaRPr>
            </a:p>
          </p:txBody>
        </p:sp>
        <p:grpSp>
          <p:nvGrpSpPr>
            <p:cNvPr id="56" name="Group 55">
              <a:extLst>
                <a:ext uri="{FF2B5EF4-FFF2-40B4-BE49-F238E27FC236}">
                  <a16:creationId xmlns:a16="http://schemas.microsoft.com/office/drawing/2014/main" id="{41475256-5DA7-CE4F-ABF8-B1296DC8BF23}"/>
                </a:ext>
              </a:extLst>
            </p:cNvPr>
            <p:cNvGrpSpPr/>
            <p:nvPr/>
          </p:nvGrpSpPr>
          <p:grpSpPr>
            <a:xfrm>
              <a:off x="4563110" y="3429000"/>
              <a:ext cx="4201205" cy="2858063"/>
              <a:chOff x="1232806" y="3898995"/>
              <a:chExt cx="2381408" cy="1620062"/>
            </a:xfrm>
          </p:grpSpPr>
          <p:sp>
            <p:nvSpPr>
              <p:cNvPr id="58" name="Rounded Rectangle 57">
                <a:extLst>
                  <a:ext uri="{FF2B5EF4-FFF2-40B4-BE49-F238E27FC236}">
                    <a16:creationId xmlns:a16="http://schemas.microsoft.com/office/drawing/2014/main" id="{A5D772B6-B2C2-DF47-8F77-4C62EA2099E2}"/>
                  </a:ext>
                </a:extLst>
              </p:cNvPr>
              <p:cNvSpPr/>
              <p:nvPr/>
            </p:nvSpPr>
            <p:spPr>
              <a:xfrm>
                <a:off x="1232806" y="3898995"/>
                <a:ext cx="2381408" cy="1620062"/>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Subscription(s)</a:t>
                </a:r>
              </a:p>
            </p:txBody>
          </p:sp>
          <p:sp>
            <p:nvSpPr>
              <p:cNvPr id="59" name="Rounded Rectangle 58">
                <a:extLst>
                  <a:ext uri="{FF2B5EF4-FFF2-40B4-BE49-F238E27FC236}">
                    <a16:creationId xmlns:a16="http://schemas.microsoft.com/office/drawing/2014/main" id="{CA14CEEC-9A15-9146-BD15-AC232C2741D5}"/>
                  </a:ext>
                </a:extLst>
              </p:cNvPr>
              <p:cNvSpPr/>
              <p:nvPr/>
            </p:nvSpPr>
            <p:spPr>
              <a:xfrm>
                <a:off x="1393370" y="4167410"/>
                <a:ext cx="2051957" cy="1237347"/>
              </a:xfrm>
              <a:prstGeom prst="roundRect">
                <a:avLst>
                  <a:gd name="adj" fmla="val 904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Resource Group(s)</a:t>
                </a:r>
              </a:p>
            </p:txBody>
          </p:sp>
          <p:sp>
            <p:nvSpPr>
              <p:cNvPr id="60" name="Rounded Rectangle 59">
                <a:extLst>
                  <a:ext uri="{FF2B5EF4-FFF2-40B4-BE49-F238E27FC236}">
                    <a16:creationId xmlns:a16="http://schemas.microsoft.com/office/drawing/2014/main" id="{DB02D449-822C-A445-BC24-838F61E5D997}"/>
                  </a:ext>
                </a:extLst>
              </p:cNvPr>
              <p:cNvSpPr/>
              <p:nvPr/>
            </p:nvSpPr>
            <p:spPr>
              <a:xfrm>
                <a:off x="1537264" y="4480148"/>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“Group” Identity</a:t>
                </a:r>
              </a:p>
            </p:txBody>
          </p:sp>
          <p:sp>
            <p:nvSpPr>
              <p:cNvPr id="61" name="Rounded Rectangle 60">
                <a:extLst>
                  <a:ext uri="{FF2B5EF4-FFF2-40B4-BE49-F238E27FC236}">
                    <a16:creationId xmlns:a16="http://schemas.microsoft.com/office/drawing/2014/main" id="{36925537-AA12-D54F-A73E-6D2CDB586AE2}"/>
                  </a:ext>
                </a:extLst>
              </p:cNvPr>
              <p:cNvSpPr/>
              <p:nvPr/>
            </p:nvSpPr>
            <p:spPr>
              <a:xfrm>
                <a:off x="1537263" y="4774404"/>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System-Assigned Identities</a:t>
                </a:r>
              </a:p>
            </p:txBody>
          </p:sp>
          <p:sp>
            <p:nvSpPr>
              <p:cNvPr id="62" name="Rounded Rectangle 61">
                <a:extLst>
                  <a:ext uri="{FF2B5EF4-FFF2-40B4-BE49-F238E27FC236}">
                    <a16:creationId xmlns:a16="http://schemas.microsoft.com/office/drawing/2014/main" id="{30FB4EE2-A4DC-B049-8B53-93D6D1B9D8EA}"/>
                  </a:ext>
                </a:extLst>
              </p:cNvPr>
              <p:cNvSpPr/>
              <p:nvPr/>
            </p:nvSpPr>
            <p:spPr>
              <a:xfrm>
                <a:off x="1537262" y="5055734"/>
                <a:ext cx="1764167" cy="238125"/>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User-Assigned Identities</a:t>
                </a:r>
              </a:p>
            </p:txBody>
          </p:sp>
        </p:grpSp>
        <p:sp>
          <p:nvSpPr>
            <p:cNvPr id="57" name="Rounded Rectangle 56">
              <a:extLst>
                <a:ext uri="{FF2B5EF4-FFF2-40B4-BE49-F238E27FC236}">
                  <a16:creationId xmlns:a16="http://schemas.microsoft.com/office/drawing/2014/main" id="{286B3A53-E88A-DE41-B314-DCF8C0DFD494}"/>
                </a:ext>
              </a:extLst>
            </p:cNvPr>
            <p:cNvSpPr/>
            <p:nvPr/>
          </p:nvSpPr>
          <p:spPr>
            <a:xfrm>
              <a:off x="4294414" y="2718707"/>
              <a:ext cx="4946578" cy="3837214"/>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Tenant(s)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sng" strike="noStrike" kern="0" cap="none" spc="0" normalizeH="0" baseline="0" noProof="0" dirty="0">
                  <a:ln>
                    <a:noFill/>
                  </a:ln>
                  <a:solidFill>
                    <a:srgbClr val="57A0EC"/>
                  </a:solidFill>
                  <a:effectLst/>
                  <a:uLnTx/>
                  <a:uFillTx/>
                  <a:latin typeface="Calibri"/>
                  <a:ea typeface="+mn-ea"/>
                  <a:cs typeface="+mn-cs"/>
                </a:rPr>
                <a:t>Provider URI: https://</a:t>
              </a:r>
              <a:r>
                <a:rPr kumimoji="0" lang="en-US" sz="1400" b="0" i="0" u="sng" strike="noStrike" kern="0" cap="none" spc="0" normalizeH="0" baseline="0" noProof="0" dirty="0" err="1">
                  <a:ln>
                    <a:noFill/>
                  </a:ln>
                  <a:solidFill>
                    <a:srgbClr val="57A0EC"/>
                  </a:solidFill>
                  <a:effectLst/>
                  <a:uLnTx/>
                  <a:uFillTx/>
                  <a:latin typeface="Calibri"/>
                  <a:ea typeface="+mn-ea"/>
                  <a:cs typeface="+mn-cs"/>
                </a:rPr>
                <a:t>sts.windows.com</a:t>
              </a:r>
              <a:r>
                <a:rPr kumimoji="0" lang="en-US" sz="1400" b="0" i="0" u="sng" strike="noStrike" kern="0" cap="none" spc="0" normalizeH="0" baseline="0" noProof="0" dirty="0">
                  <a:ln>
                    <a:noFill/>
                  </a:ln>
                  <a:solidFill>
                    <a:srgbClr val="57A0EC"/>
                  </a:solidFill>
                  <a:effectLst/>
                  <a:uLnTx/>
                  <a:uFillTx/>
                  <a:latin typeface="Calibri"/>
                  <a:ea typeface="+mn-ea"/>
                  <a:cs typeface="+mn-cs"/>
                </a:rPr>
                <a:t>/&lt;tenant-id&gt;</a:t>
              </a:r>
            </a:p>
          </p:txBody>
        </p:sp>
      </p:grpSp>
      <p:sp>
        <p:nvSpPr>
          <p:cNvPr id="67" name="Rounded Rectangular Callout 66">
            <a:extLst>
              <a:ext uri="{FF2B5EF4-FFF2-40B4-BE49-F238E27FC236}">
                <a16:creationId xmlns:a16="http://schemas.microsoft.com/office/drawing/2014/main" id="{CB2CDC0C-0D94-A74E-9373-33663DBDEE08}"/>
              </a:ext>
            </a:extLst>
          </p:cNvPr>
          <p:cNvSpPr/>
          <p:nvPr/>
        </p:nvSpPr>
        <p:spPr>
          <a:xfrm>
            <a:off x="8455963" y="868552"/>
            <a:ext cx="3286734" cy="881149"/>
          </a:xfrm>
          <a:prstGeom prst="wedgeRoundRectCallout">
            <a:avLst>
              <a:gd name="adj1" fmla="val -73440"/>
              <a:gd name="adj2" fmla="val 64387"/>
              <a:gd name="adj3" fmla="val 16667"/>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Issues Azure access tokens (</a:t>
            </a:r>
            <a:r>
              <a:rPr kumimoji="0" lang="en-US" sz="1800" b="0" i="0" u="none" strike="noStrike" kern="0" cap="none" spc="0" normalizeH="0" baseline="0" noProof="0" dirty="0" err="1">
                <a:ln>
                  <a:noFill/>
                </a:ln>
                <a:solidFill>
                  <a:srgbClr val="FFFFFF"/>
                </a:solidFill>
                <a:effectLst/>
                <a:uLnTx/>
                <a:uFillTx/>
                <a:latin typeface="Calibri"/>
                <a:ea typeface="+mn-ea"/>
                <a:cs typeface="+mn-cs"/>
              </a:rPr>
              <a:t>jwt</a:t>
            </a:r>
            <a:r>
              <a:rPr kumimoji="0" lang="en-US" sz="1800" b="0" i="0" u="none" strike="noStrike" kern="0" cap="none" spc="0" normalizeH="0" baseline="0" noProof="0" dirty="0">
                <a:ln>
                  <a:noFill/>
                </a:ln>
                <a:solidFill>
                  <a:srgbClr val="FFFFFF"/>
                </a:solidFill>
                <a:effectLst/>
                <a:uLnTx/>
                <a:uFillTx/>
                <a:latin typeface="Calibri"/>
                <a:ea typeface="+mn-ea"/>
                <a:cs typeface="+mn-cs"/>
              </a:rPr>
              <a:t>)</a:t>
            </a:r>
          </a:p>
        </p:txBody>
      </p:sp>
      <p:sp>
        <p:nvSpPr>
          <p:cNvPr id="68" name="Rounded Rectangular Callout 67">
            <a:extLst>
              <a:ext uri="{FF2B5EF4-FFF2-40B4-BE49-F238E27FC236}">
                <a16:creationId xmlns:a16="http://schemas.microsoft.com/office/drawing/2014/main" id="{3EE9B44F-0331-0F48-9E8E-3C7A5BE37D2B}"/>
              </a:ext>
            </a:extLst>
          </p:cNvPr>
          <p:cNvSpPr/>
          <p:nvPr/>
        </p:nvSpPr>
        <p:spPr>
          <a:xfrm>
            <a:off x="8459438" y="1920738"/>
            <a:ext cx="3286734" cy="881149"/>
          </a:xfrm>
          <a:prstGeom prst="wedgeRoundRectCallout">
            <a:avLst>
              <a:gd name="adj1" fmla="val -86845"/>
              <a:gd name="adj2" fmla="val 50236"/>
              <a:gd name="adj3" fmla="val 16667"/>
            </a:avLst>
          </a:prstGeom>
          <a:solidFill>
            <a:srgbClr val="224982"/>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Calibri"/>
                <a:ea typeface="+mn-ea"/>
                <a:cs typeface="+mn-cs"/>
              </a:rPr>
              <a:t>Validates Azure access tokens for identities in Tenant</a:t>
            </a:r>
          </a:p>
        </p:txBody>
      </p:sp>
    </p:spTree>
    <p:extLst>
      <p:ext uri="{BB962C8B-B14F-4D97-AF65-F5344CB8AC3E}">
        <p14:creationId xmlns:p14="http://schemas.microsoft.com/office/powerpoint/2010/main" val="100416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0153F-2E26-6B4B-B561-7B02A03668F7}"/>
              </a:ext>
            </a:extLst>
          </p:cNvPr>
          <p:cNvSpPr>
            <a:spLocks noGrp="1"/>
          </p:cNvSpPr>
          <p:nvPr>
            <p:ph type="title"/>
          </p:nvPr>
        </p:nvSpPr>
        <p:spPr/>
        <p:txBody>
          <a:bodyPr/>
          <a:lstStyle/>
          <a:p>
            <a:r>
              <a:rPr lang="en-US" dirty="0"/>
              <a:t>Authn-k8s: Identity validated by K8s</a:t>
            </a:r>
          </a:p>
        </p:txBody>
      </p:sp>
      <p:sp>
        <p:nvSpPr>
          <p:cNvPr id="8" name="Rounded Rectangle 7">
            <a:extLst>
              <a:ext uri="{FF2B5EF4-FFF2-40B4-BE49-F238E27FC236}">
                <a16:creationId xmlns:a16="http://schemas.microsoft.com/office/drawing/2014/main" id="{BF2C3AAF-44D6-F943-961A-99D3C6A68A26}"/>
              </a:ext>
            </a:extLst>
          </p:cNvPr>
          <p:cNvSpPr/>
          <p:nvPr/>
        </p:nvSpPr>
        <p:spPr>
          <a:xfrm>
            <a:off x="4262743" y="2017491"/>
            <a:ext cx="3242260" cy="3782468"/>
          </a:xfrm>
          <a:prstGeom prst="roundRect">
            <a:avLst>
              <a:gd name="adj" fmla="val 803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Namespaces(s)</a:t>
            </a:r>
          </a:p>
        </p:txBody>
      </p:sp>
      <p:sp>
        <p:nvSpPr>
          <p:cNvPr id="9" name="Rounded Rectangle 8">
            <a:extLst>
              <a:ext uri="{FF2B5EF4-FFF2-40B4-BE49-F238E27FC236}">
                <a16:creationId xmlns:a16="http://schemas.microsoft.com/office/drawing/2014/main" id="{1444A4D3-ECFD-7F40-A91C-2EEEA99A0CBD}"/>
              </a:ext>
            </a:extLst>
          </p:cNvPr>
          <p:cNvSpPr/>
          <p:nvPr/>
        </p:nvSpPr>
        <p:spPr>
          <a:xfrm>
            <a:off x="3857027" y="1344618"/>
            <a:ext cx="4109987" cy="4733824"/>
          </a:xfrm>
          <a:prstGeom prst="roundRect">
            <a:avLst>
              <a:gd name="adj" fmla="val 437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Cluster(s)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sng" strike="noStrike" kern="0" cap="none" spc="0" normalizeH="0" baseline="0" noProof="0" dirty="0" err="1">
                <a:ln>
                  <a:noFill/>
                </a:ln>
                <a:solidFill>
                  <a:srgbClr val="224982"/>
                </a:solidFill>
                <a:effectLst/>
                <a:uLnTx/>
                <a:uFillTx/>
                <a:latin typeface="Calibri"/>
                <a:ea typeface="+mn-ea"/>
                <a:cs typeface="+mn-cs"/>
              </a:rPr>
              <a:t>Conjur</a:t>
            </a:r>
            <a:r>
              <a:rPr kumimoji="0" lang="en-US" sz="1400" b="0" i="0" u="sng" strike="noStrike" kern="0" cap="none" spc="0" normalizeH="0" baseline="0" noProof="0" dirty="0">
                <a:ln>
                  <a:noFill/>
                </a:ln>
                <a:solidFill>
                  <a:srgbClr val="224982"/>
                </a:solidFill>
                <a:effectLst/>
                <a:uLnTx/>
                <a:uFillTx/>
                <a:latin typeface="Calibri"/>
                <a:ea typeface="+mn-ea"/>
                <a:cs typeface="+mn-cs"/>
              </a:rPr>
              <a:t> Authenticator ID</a:t>
            </a:r>
          </a:p>
        </p:txBody>
      </p:sp>
      <p:sp>
        <p:nvSpPr>
          <p:cNvPr id="10" name="Rounded Rectangle 9">
            <a:extLst>
              <a:ext uri="{FF2B5EF4-FFF2-40B4-BE49-F238E27FC236}">
                <a16:creationId xmlns:a16="http://schemas.microsoft.com/office/drawing/2014/main" id="{F96E1BDA-F13F-A448-9D59-CD64CAC39376}"/>
              </a:ext>
            </a:extLst>
          </p:cNvPr>
          <p:cNvSpPr/>
          <p:nvPr/>
        </p:nvSpPr>
        <p:spPr>
          <a:xfrm>
            <a:off x="4981578" y="4844672"/>
            <a:ext cx="1860884" cy="420093"/>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Service Account Identities</a:t>
            </a:r>
          </a:p>
        </p:txBody>
      </p:sp>
      <p:sp>
        <p:nvSpPr>
          <p:cNvPr id="11" name="Rounded Rectangle 10">
            <a:extLst>
              <a:ext uri="{FF2B5EF4-FFF2-40B4-BE49-F238E27FC236}">
                <a16:creationId xmlns:a16="http://schemas.microsoft.com/office/drawing/2014/main" id="{D65463EA-B1BA-D340-9AF9-8510580180C2}"/>
              </a:ext>
            </a:extLst>
          </p:cNvPr>
          <p:cNvSpPr/>
          <p:nvPr/>
        </p:nvSpPr>
        <p:spPr>
          <a:xfrm>
            <a:off x="4676983" y="3205316"/>
            <a:ext cx="2361777" cy="2421873"/>
          </a:xfrm>
          <a:prstGeom prst="roundRect">
            <a:avLst>
              <a:gd name="adj" fmla="val 9048"/>
            </a:avLst>
          </a:prstGeom>
          <a:noFill/>
          <a:ln w="12700" cap="flat" cmpd="sng" algn="ctr">
            <a:solidFill>
              <a:srgbClr val="57A0EC"/>
            </a:solid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Deployment(s)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Stateful Set(s)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Daemon Sets(s)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Replica Set(s)</a:t>
            </a:r>
            <a:br>
              <a:rPr kumimoji="0" lang="en-US" sz="1400" b="0" i="0" u="none" strike="noStrike" kern="0" cap="none" spc="0" normalizeH="0" baseline="0" noProof="0" dirty="0">
                <a:ln>
                  <a:noFill/>
                </a:ln>
                <a:solidFill>
                  <a:srgbClr val="57A0EC"/>
                </a:solidFill>
                <a:effectLst/>
                <a:uLnTx/>
                <a:uFillTx/>
                <a:latin typeface="Calibri"/>
                <a:ea typeface="+mn-ea"/>
                <a:cs typeface="+mn-cs"/>
              </a:rPr>
            </a:br>
            <a:r>
              <a:rPr kumimoji="0" lang="en-US" sz="1400" b="0" i="0" u="none" strike="noStrike" kern="0" cap="none" spc="0" normalizeH="0" baseline="0" noProof="0" dirty="0">
                <a:ln>
                  <a:noFill/>
                </a:ln>
                <a:solidFill>
                  <a:srgbClr val="57A0EC"/>
                </a:solidFill>
                <a:effectLst/>
                <a:uLnTx/>
                <a:uFillTx/>
                <a:latin typeface="Calibri"/>
                <a:ea typeface="+mn-ea"/>
                <a:cs typeface="+mn-cs"/>
              </a:rPr>
              <a:t>Pod(s)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57A0EC"/>
                </a:solidFill>
                <a:effectLst/>
                <a:uLnTx/>
                <a:uFillTx/>
                <a:latin typeface="Calibri"/>
                <a:ea typeface="+mn-ea"/>
                <a:cs typeface="+mn-cs"/>
              </a:rPr>
              <a:t>etc.</a:t>
            </a:r>
          </a:p>
        </p:txBody>
      </p:sp>
      <p:sp>
        <p:nvSpPr>
          <p:cNvPr id="12" name="Rounded Rectangle 11">
            <a:extLst>
              <a:ext uri="{FF2B5EF4-FFF2-40B4-BE49-F238E27FC236}">
                <a16:creationId xmlns:a16="http://schemas.microsoft.com/office/drawing/2014/main" id="{57F6CA0F-08AA-4747-9BA9-52F5906D8691}"/>
              </a:ext>
            </a:extLst>
          </p:cNvPr>
          <p:cNvSpPr/>
          <p:nvPr/>
        </p:nvSpPr>
        <p:spPr>
          <a:xfrm>
            <a:off x="5252515" y="2564325"/>
            <a:ext cx="1210715" cy="420093"/>
          </a:xfrm>
          <a:prstGeom prst="roundRect">
            <a:avLst/>
          </a:prstGeom>
          <a:noFill/>
          <a:ln w="12700" cap="flat" cmpd="sng" algn="ctr">
            <a:solidFill>
              <a:srgbClr val="102441">
                <a:lumMod val="75000"/>
                <a:lumOff val="2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Namespace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102441">
                    <a:lumMod val="75000"/>
                    <a:lumOff val="25000"/>
                  </a:srgbClr>
                </a:solidFill>
                <a:effectLst/>
                <a:uLnTx/>
                <a:uFillTx/>
                <a:latin typeface="Calibri"/>
                <a:ea typeface="+mn-ea"/>
                <a:cs typeface="+mn-cs"/>
              </a:rPr>
              <a:t>Identities</a:t>
            </a:r>
          </a:p>
        </p:txBody>
      </p:sp>
    </p:spTree>
    <p:extLst>
      <p:ext uri="{BB962C8B-B14F-4D97-AF65-F5344CB8AC3E}">
        <p14:creationId xmlns:p14="http://schemas.microsoft.com/office/powerpoint/2010/main" val="194657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D9F7A3-DF9F-FC44-96D1-0E2C5D56B47B}"/>
              </a:ext>
            </a:extLst>
          </p:cNvPr>
          <p:cNvSpPr>
            <a:spLocks noGrp="1"/>
          </p:cNvSpPr>
          <p:nvPr>
            <p:ph type="body" sz="quarter" idx="13"/>
          </p:nvPr>
        </p:nvSpPr>
        <p:spPr/>
        <p:txBody>
          <a:bodyPr/>
          <a:lstStyle/>
          <a:p>
            <a:r>
              <a:rPr lang="en-US" dirty="0"/>
              <a:t>Subscription ID + Resource Group</a:t>
            </a:r>
          </a:p>
        </p:txBody>
      </p:sp>
      <p:sp>
        <p:nvSpPr>
          <p:cNvPr id="4" name="Title 3">
            <a:extLst>
              <a:ext uri="{FF2B5EF4-FFF2-40B4-BE49-F238E27FC236}">
                <a16:creationId xmlns:a16="http://schemas.microsoft.com/office/drawing/2014/main" id="{B042CA91-F094-654B-BFC3-D1BED928CC10}"/>
              </a:ext>
            </a:extLst>
          </p:cNvPr>
          <p:cNvSpPr>
            <a:spLocks noGrp="1"/>
          </p:cNvSpPr>
          <p:nvPr>
            <p:ph type="title"/>
          </p:nvPr>
        </p:nvSpPr>
        <p:spPr/>
        <p:txBody>
          <a:bodyPr/>
          <a:lstStyle/>
          <a:p>
            <a:r>
              <a:rPr lang="en-US" dirty="0"/>
              <a:t>Azure Identity Option 1:</a:t>
            </a:r>
          </a:p>
        </p:txBody>
      </p:sp>
      <p:grpSp>
        <p:nvGrpSpPr>
          <p:cNvPr id="9" name="Group 8">
            <a:extLst>
              <a:ext uri="{FF2B5EF4-FFF2-40B4-BE49-F238E27FC236}">
                <a16:creationId xmlns:a16="http://schemas.microsoft.com/office/drawing/2014/main" id="{EC31A183-0AF6-A745-9FB9-C4F88BD25272}"/>
              </a:ext>
            </a:extLst>
          </p:cNvPr>
          <p:cNvGrpSpPr/>
          <p:nvPr/>
        </p:nvGrpSpPr>
        <p:grpSpPr>
          <a:xfrm>
            <a:off x="609600" y="1081875"/>
            <a:ext cx="8758989" cy="5519558"/>
            <a:chOff x="1645920" y="1121434"/>
            <a:chExt cx="8758989" cy="5519558"/>
          </a:xfrm>
        </p:grpSpPr>
        <p:pic>
          <p:nvPicPr>
            <p:cNvPr id="6" name="Picture 5" descr="A screenshot of a computer&#10;&#10;Description automatically generated">
              <a:extLst>
                <a:ext uri="{FF2B5EF4-FFF2-40B4-BE49-F238E27FC236}">
                  <a16:creationId xmlns:a16="http://schemas.microsoft.com/office/drawing/2014/main" id="{56C56572-4C11-D34E-90F5-2C1028C9CA10}"/>
                </a:ext>
              </a:extLst>
            </p:cNvPr>
            <p:cNvPicPr>
              <a:picLocks noChangeAspect="1"/>
            </p:cNvPicPr>
            <p:nvPr/>
          </p:nvPicPr>
          <p:blipFill rotWithShape="1">
            <a:blip r:embed="rId3"/>
            <a:srcRect l="5001" r="5736"/>
            <a:stretch/>
          </p:blipFill>
          <p:spPr>
            <a:xfrm>
              <a:off x="1645920" y="1121434"/>
              <a:ext cx="8758989" cy="5519558"/>
            </a:xfrm>
            <a:prstGeom prst="rect">
              <a:avLst/>
            </a:prstGeom>
          </p:spPr>
        </p:pic>
        <p:sp>
          <p:nvSpPr>
            <p:cNvPr id="7" name="Oval 6">
              <a:extLst>
                <a:ext uri="{FF2B5EF4-FFF2-40B4-BE49-F238E27FC236}">
                  <a16:creationId xmlns:a16="http://schemas.microsoft.com/office/drawing/2014/main" id="{24AB0D6B-E305-A549-AE62-61374A58977A}"/>
                </a:ext>
              </a:extLst>
            </p:cNvPr>
            <p:cNvSpPr/>
            <p:nvPr/>
          </p:nvSpPr>
          <p:spPr>
            <a:xfrm>
              <a:off x="3474720" y="2915339"/>
              <a:ext cx="1684421" cy="28136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575D87A-8B29-1243-A617-33E5B8BF9FFD}"/>
                </a:ext>
              </a:extLst>
            </p:cNvPr>
            <p:cNvSpPr/>
            <p:nvPr/>
          </p:nvSpPr>
          <p:spPr>
            <a:xfrm>
              <a:off x="3368842" y="3661297"/>
              <a:ext cx="3070458" cy="281365"/>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B7F74FFE-542C-6F41-AE88-4A5C5A3C7E21}"/>
              </a:ext>
            </a:extLst>
          </p:cNvPr>
          <p:cNvGrpSpPr/>
          <p:nvPr/>
        </p:nvGrpSpPr>
        <p:grpSpPr>
          <a:xfrm>
            <a:off x="5232054" y="4206949"/>
            <a:ext cx="6436092" cy="1501541"/>
            <a:chOff x="5633988" y="4158114"/>
            <a:chExt cx="6436092" cy="1501541"/>
          </a:xfrm>
        </p:grpSpPr>
        <p:sp>
          <p:nvSpPr>
            <p:cNvPr id="12" name="Rectangle 11">
              <a:extLst>
                <a:ext uri="{FF2B5EF4-FFF2-40B4-BE49-F238E27FC236}">
                  <a16:creationId xmlns:a16="http://schemas.microsoft.com/office/drawing/2014/main" id="{01ED82FC-6F90-9043-A113-2C1059B65C2E}"/>
                </a:ext>
              </a:extLst>
            </p:cNvPr>
            <p:cNvSpPr/>
            <p:nvPr/>
          </p:nvSpPr>
          <p:spPr>
            <a:xfrm>
              <a:off x="5633988" y="4158114"/>
              <a:ext cx="6436092"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10" name="Picture 9" descr="A screenshot of a computer&#10;&#10;Description automatically generated">
              <a:extLst>
                <a:ext uri="{FF2B5EF4-FFF2-40B4-BE49-F238E27FC236}">
                  <a16:creationId xmlns:a16="http://schemas.microsoft.com/office/drawing/2014/main" id="{627DEAD0-5FBF-6743-87EC-F351A5E68872}"/>
                </a:ext>
              </a:extLst>
            </p:cNvPr>
            <p:cNvPicPr>
              <a:picLocks noChangeAspect="1"/>
            </p:cNvPicPr>
            <p:nvPr/>
          </p:nvPicPr>
          <p:blipFill rotWithShape="1">
            <a:blip r:embed="rId4"/>
            <a:srcRect l="5000" t="14141" r="48999" b="70577"/>
            <a:stretch/>
          </p:blipFill>
          <p:spPr>
            <a:xfrm>
              <a:off x="5633988" y="4456937"/>
              <a:ext cx="6436092" cy="1202718"/>
            </a:xfrm>
            <a:prstGeom prst="rect">
              <a:avLst/>
            </a:prstGeom>
          </p:spPr>
        </p:pic>
      </p:grpSp>
      <p:sp>
        <p:nvSpPr>
          <p:cNvPr id="14" name="Curved Down Arrow 13">
            <a:extLst>
              <a:ext uri="{FF2B5EF4-FFF2-40B4-BE49-F238E27FC236}">
                <a16:creationId xmlns:a16="http://schemas.microsoft.com/office/drawing/2014/main" id="{48E5D319-1C69-4640-AFCF-E3990E8AAFD7}"/>
              </a:ext>
            </a:extLst>
          </p:cNvPr>
          <p:cNvSpPr/>
          <p:nvPr/>
        </p:nvSpPr>
        <p:spPr>
          <a:xfrm rot="1262900">
            <a:off x="4902679" y="1306351"/>
            <a:ext cx="5080317" cy="3120779"/>
          </a:xfrm>
          <a:prstGeom prst="curvedDownArrow">
            <a:avLst>
              <a:gd name="adj1" fmla="val 7492"/>
              <a:gd name="adj2" fmla="val 18471"/>
              <a:gd name="adj3" fmla="val 12119"/>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9982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333E81-0C4C-A741-B8C7-DBD1B9EDC5D2}"/>
              </a:ext>
            </a:extLst>
          </p:cNvPr>
          <p:cNvSpPr>
            <a:spLocks noGrp="1"/>
          </p:cNvSpPr>
          <p:nvPr>
            <p:ph type="body" sz="quarter" idx="13"/>
          </p:nvPr>
        </p:nvSpPr>
        <p:spPr/>
        <p:txBody>
          <a:bodyPr/>
          <a:lstStyle/>
          <a:p>
            <a:r>
              <a:rPr lang="en-US" dirty="0"/>
              <a:t>Subscription ID + Resource Group + System Assigned Identity</a:t>
            </a:r>
          </a:p>
        </p:txBody>
      </p:sp>
      <p:sp>
        <p:nvSpPr>
          <p:cNvPr id="9" name="Title 1">
            <a:extLst>
              <a:ext uri="{FF2B5EF4-FFF2-40B4-BE49-F238E27FC236}">
                <a16:creationId xmlns:a16="http://schemas.microsoft.com/office/drawing/2014/main" id="{ACC8CE2D-AAC0-4A73-93CC-22468AB35DDC}"/>
              </a:ext>
            </a:extLst>
          </p:cNvPr>
          <p:cNvSpPr>
            <a:spLocks noGrp="1"/>
          </p:cNvSpPr>
          <p:nvPr>
            <p:ph type="title"/>
          </p:nvPr>
        </p:nvSpPr>
        <p:spPr/>
        <p:txBody>
          <a:bodyPr/>
          <a:lstStyle/>
          <a:p>
            <a:r>
              <a:rPr lang="en-US" dirty="0"/>
              <a:t>Azure Identity Option 2:</a:t>
            </a:r>
          </a:p>
        </p:txBody>
      </p:sp>
      <p:pic>
        <p:nvPicPr>
          <p:cNvPr id="4" name="Picture 3" descr="A screenshot of a social media post&#10;&#10;Description automatically generated">
            <a:extLst>
              <a:ext uri="{FF2B5EF4-FFF2-40B4-BE49-F238E27FC236}">
                <a16:creationId xmlns:a16="http://schemas.microsoft.com/office/drawing/2014/main" id="{3E33FC0C-2559-254B-A9F9-6719266C9798}"/>
              </a:ext>
            </a:extLst>
          </p:cNvPr>
          <p:cNvPicPr>
            <a:picLocks noChangeAspect="1"/>
          </p:cNvPicPr>
          <p:nvPr/>
        </p:nvPicPr>
        <p:blipFill rotWithShape="1">
          <a:blip r:embed="rId3"/>
          <a:srcRect l="5059" r="5204" b="13651"/>
          <a:stretch/>
        </p:blipFill>
        <p:spPr>
          <a:xfrm>
            <a:off x="622609" y="1045189"/>
            <a:ext cx="10388692" cy="5623026"/>
          </a:xfrm>
          <a:prstGeom prst="rect">
            <a:avLst/>
          </a:prstGeom>
          <a:noFill/>
        </p:spPr>
      </p:pic>
      <p:grpSp>
        <p:nvGrpSpPr>
          <p:cNvPr id="5" name="Group 4">
            <a:extLst>
              <a:ext uri="{FF2B5EF4-FFF2-40B4-BE49-F238E27FC236}">
                <a16:creationId xmlns:a16="http://schemas.microsoft.com/office/drawing/2014/main" id="{3576202D-2276-9142-B2C1-08C07895048F}"/>
              </a:ext>
            </a:extLst>
          </p:cNvPr>
          <p:cNvGrpSpPr/>
          <p:nvPr/>
        </p:nvGrpSpPr>
        <p:grpSpPr>
          <a:xfrm>
            <a:off x="2802643" y="5034056"/>
            <a:ext cx="6028624" cy="1501541"/>
            <a:chOff x="5553776" y="2021306"/>
            <a:chExt cx="6028624" cy="1501541"/>
          </a:xfrm>
        </p:grpSpPr>
        <p:sp>
          <p:nvSpPr>
            <p:cNvPr id="7" name="Rectangle 6">
              <a:extLst>
                <a:ext uri="{FF2B5EF4-FFF2-40B4-BE49-F238E27FC236}">
                  <a16:creationId xmlns:a16="http://schemas.microsoft.com/office/drawing/2014/main" id="{A637B421-A128-5841-9ED4-1557917E54B7}"/>
                </a:ext>
              </a:extLst>
            </p:cNvPr>
            <p:cNvSpPr/>
            <p:nvPr/>
          </p:nvSpPr>
          <p:spPr>
            <a:xfrm>
              <a:off x="5553776" y="2021306"/>
              <a:ext cx="6028624"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8" name="Picture 7" descr="A screenshot of a computer&#10;&#10;Description automatically generated">
              <a:extLst>
                <a:ext uri="{FF2B5EF4-FFF2-40B4-BE49-F238E27FC236}">
                  <a16:creationId xmlns:a16="http://schemas.microsoft.com/office/drawing/2014/main" id="{4715120A-65A7-A54F-97F5-74C2F3408A5F}"/>
                </a:ext>
              </a:extLst>
            </p:cNvPr>
            <p:cNvPicPr>
              <a:picLocks noChangeAspect="1"/>
            </p:cNvPicPr>
            <p:nvPr/>
          </p:nvPicPr>
          <p:blipFill rotWithShape="1">
            <a:blip r:embed="rId4"/>
            <a:srcRect l="7913" t="29423" r="48999" b="56880"/>
            <a:stretch/>
          </p:blipFill>
          <p:spPr>
            <a:xfrm>
              <a:off x="5553777" y="2444819"/>
              <a:ext cx="6028623" cy="1078028"/>
            </a:xfrm>
            <a:prstGeom prst="rect">
              <a:avLst/>
            </a:prstGeom>
          </p:spPr>
        </p:pic>
      </p:grpSp>
      <p:sp>
        <p:nvSpPr>
          <p:cNvPr id="10" name="Curved Down Arrow 9">
            <a:extLst>
              <a:ext uri="{FF2B5EF4-FFF2-40B4-BE49-F238E27FC236}">
                <a16:creationId xmlns:a16="http://schemas.microsoft.com/office/drawing/2014/main" id="{F628D4BC-80F0-2C4C-87BE-5EE6253CE0F6}"/>
              </a:ext>
            </a:extLst>
          </p:cNvPr>
          <p:cNvSpPr/>
          <p:nvPr/>
        </p:nvSpPr>
        <p:spPr>
          <a:xfrm rot="2363566">
            <a:off x="4930098" y="4088246"/>
            <a:ext cx="2762421" cy="1688535"/>
          </a:xfrm>
          <a:prstGeom prst="curvedDownArrow">
            <a:avLst>
              <a:gd name="adj1" fmla="val 13548"/>
              <a:gd name="adj2" fmla="val 36924"/>
              <a:gd name="adj3" fmla="val 16305"/>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7894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986245-42C5-BA46-A25C-AE48CF7BA742}"/>
              </a:ext>
            </a:extLst>
          </p:cNvPr>
          <p:cNvSpPr>
            <a:spLocks noGrp="1"/>
          </p:cNvSpPr>
          <p:nvPr>
            <p:ph type="body" sz="quarter" idx="13"/>
          </p:nvPr>
        </p:nvSpPr>
        <p:spPr/>
        <p:txBody>
          <a:bodyPr/>
          <a:lstStyle/>
          <a:p>
            <a:r>
              <a:rPr lang="en-US" dirty="0"/>
              <a:t>Subscription ID + Resource Group + User Assigned Identity</a:t>
            </a:r>
          </a:p>
        </p:txBody>
      </p:sp>
      <p:sp>
        <p:nvSpPr>
          <p:cNvPr id="4" name="Title 3">
            <a:extLst>
              <a:ext uri="{FF2B5EF4-FFF2-40B4-BE49-F238E27FC236}">
                <a16:creationId xmlns:a16="http://schemas.microsoft.com/office/drawing/2014/main" id="{54B816C3-0ACE-2D4B-A5EC-9A4BF5862DC2}"/>
              </a:ext>
            </a:extLst>
          </p:cNvPr>
          <p:cNvSpPr>
            <a:spLocks noGrp="1"/>
          </p:cNvSpPr>
          <p:nvPr>
            <p:ph type="title"/>
          </p:nvPr>
        </p:nvSpPr>
        <p:spPr/>
        <p:txBody>
          <a:bodyPr/>
          <a:lstStyle/>
          <a:p>
            <a:r>
              <a:rPr lang="en-US" dirty="0"/>
              <a:t>Azure Identity Option 3:</a:t>
            </a:r>
          </a:p>
        </p:txBody>
      </p:sp>
      <p:pic>
        <p:nvPicPr>
          <p:cNvPr id="6" name="Picture 5" descr="A screenshot of a social media post&#10;&#10;Description automatically generated">
            <a:extLst>
              <a:ext uri="{FF2B5EF4-FFF2-40B4-BE49-F238E27FC236}">
                <a16:creationId xmlns:a16="http://schemas.microsoft.com/office/drawing/2014/main" id="{292AAD01-3185-EC4C-B6D9-1D415FB8D178}"/>
              </a:ext>
            </a:extLst>
          </p:cNvPr>
          <p:cNvPicPr>
            <a:picLocks noChangeAspect="1"/>
          </p:cNvPicPr>
          <p:nvPr/>
        </p:nvPicPr>
        <p:blipFill rotWithShape="1">
          <a:blip r:embed="rId3"/>
          <a:srcRect l="4968" r="5033" b="15120"/>
          <a:stretch/>
        </p:blipFill>
        <p:spPr>
          <a:xfrm>
            <a:off x="609600" y="1121744"/>
            <a:ext cx="10443587" cy="5540314"/>
          </a:xfrm>
          <a:prstGeom prst="rect">
            <a:avLst/>
          </a:prstGeom>
        </p:spPr>
      </p:pic>
      <p:grpSp>
        <p:nvGrpSpPr>
          <p:cNvPr id="11" name="Group 10">
            <a:extLst>
              <a:ext uri="{FF2B5EF4-FFF2-40B4-BE49-F238E27FC236}">
                <a16:creationId xmlns:a16="http://schemas.microsoft.com/office/drawing/2014/main" id="{03F86F13-79B6-6E49-84C9-A98BF604B453}"/>
              </a:ext>
            </a:extLst>
          </p:cNvPr>
          <p:cNvGrpSpPr/>
          <p:nvPr/>
        </p:nvGrpSpPr>
        <p:grpSpPr>
          <a:xfrm>
            <a:off x="3253903" y="4788456"/>
            <a:ext cx="6436092" cy="1501541"/>
            <a:chOff x="4681086" y="2045369"/>
            <a:chExt cx="6436092" cy="1501541"/>
          </a:xfrm>
        </p:grpSpPr>
        <p:sp>
          <p:nvSpPr>
            <p:cNvPr id="8" name="Rectangle 7">
              <a:extLst>
                <a:ext uri="{FF2B5EF4-FFF2-40B4-BE49-F238E27FC236}">
                  <a16:creationId xmlns:a16="http://schemas.microsoft.com/office/drawing/2014/main" id="{66765C63-B0DD-9145-9EA3-E0BD58EA325A}"/>
                </a:ext>
              </a:extLst>
            </p:cNvPr>
            <p:cNvSpPr/>
            <p:nvPr/>
          </p:nvSpPr>
          <p:spPr>
            <a:xfrm>
              <a:off x="4681086" y="2045369"/>
              <a:ext cx="6436092" cy="1501541"/>
            </a:xfrm>
            <a:prstGeom prst="rect">
              <a:avLst/>
            </a:prstGeom>
            <a:solidFill>
              <a:schemeClr val="bg1"/>
            </a:solidFill>
            <a:ln>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a:solidFill>
                    <a:schemeClr val="tx1"/>
                  </a:solidFill>
                </a:rPr>
                <a:t>Identity definition in </a:t>
              </a:r>
              <a:r>
                <a:rPr lang="en-US" dirty="0" err="1">
                  <a:solidFill>
                    <a:schemeClr val="tx1"/>
                  </a:solidFill>
                </a:rPr>
                <a:t>Conjur</a:t>
              </a:r>
              <a:r>
                <a:rPr lang="en-US" dirty="0">
                  <a:solidFill>
                    <a:schemeClr val="tx1"/>
                  </a:solidFill>
                </a:rPr>
                <a:t> Policy </a:t>
              </a:r>
              <a:r>
                <a:rPr lang="en-US" dirty="0" err="1">
                  <a:solidFill>
                    <a:schemeClr val="tx1"/>
                  </a:solidFill>
                </a:rPr>
                <a:t>yaml</a:t>
              </a:r>
              <a:r>
                <a:rPr lang="en-US" dirty="0">
                  <a:solidFill>
                    <a:schemeClr val="tx1"/>
                  </a:solidFill>
                </a:rPr>
                <a:t>:</a:t>
              </a:r>
            </a:p>
          </p:txBody>
        </p:sp>
        <p:pic>
          <p:nvPicPr>
            <p:cNvPr id="9" name="Picture 8" descr="A screenshot of a computer&#10;&#10;Description automatically generated">
              <a:extLst>
                <a:ext uri="{FF2B5EF4-FFF2-40B4-BE49-F238E27FC236}">
                  <a16:creationId xmlns:a16="http://schemas.microsoft.com/office/drawing/2014/main" id="{29BC2D6F-42E3-3145-98E3-4C7F9FE91EB0}"/>
                </a:ext>
              </a:extLst>
            </p:cNvPr>
            <p:cNvPicPr>
              <a:picLocks noChangeAspect="1"/>
            </p:cNvPicPr>
            <p:nvPr/>
          </p:nvPicPr>
          <p:blipFill rotWithShape="1">
            <a:blip r:embed="rId4"/>
            <a:srcRect l="5000" t="43734" r="48999" b="42690"/>
            <a:stretch/>
          </p:blipFill>
          <p:spPr>
            <a:xfrm>
              <a:off x="4681086" y="2478505"/>
              <a:ext cx="6436092" cy="1068405"/>
            </a:xfrm>
            <a:prstGeom prst="rect">
              <a:avLst/>
            </a:prstGeom>
          </p:spPr>
        </p:pic>
      </p:grpSp>
      <p:sp>
        <p:nvSpPr>
          <p:cNvPr id="12" name="Curved Down Arrow 11">
            <a:extLst>
              <a:ext uri="{FF2B5EF4-FFF2-40B4-BE49-F238E27FC236}">
                <a16:creationId xmlns:a16="http://schemas.microsoft.com/office/drawing/2014/main" id="{C3ED8FE8-AED5-9745-82A7-9F864DD2F5B3}"/>
              </a:ext>
            </a:extLst>
          </p:cNvPr>
          <p:cNvSpPr/>
          <p:nvPr/>
        </p:nvSpPr>
        <p:spPr>
          <a:xfrm rot="1460606">
            <a:off x="3705518" y="3395562"/>
            <a:ext cx="4333566" cy="2044776"/>
          </a:xfrm>
          <a:prstGeom prst="curvedDownArrow">
            <a:avLst>
              <a:gd name="adj1" fmla="val 13548"/>
              <a:gd name="adj2" fmla="val 36924"/>
              <a:gd name="adj3" fmla="val 16305"/>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71748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9032"/>
            <a:ext cx="10972800" cy="996306"/>
          </a:xfrm>
        </p:spPr>
        <p:txBody>
          <a:bodyPr/>
          <a:lstStyle/>
          <a:p>
            <a:r>
              <a:rPr lang="en-US" dirty="0" err="1"/>
              <a:t>Conjur</a:t>
            </a:r>
            <a:r>
              <a:rPr lang="en-US" dirty="0"/>
              <a:t> K8s Demo Architecture</a:t>
            </a:r>
          </a:p>
        </p:txBody>
      </p:sp>
      <p:cxnSp>
        <p:nvCxnSpPr>
          <p:cNvPr id="81" name="Straight Arrow Connector 80">
            <a:extLst>
              <a:ext uri="{FF2B5EF4-FFF2-40B4-BE49-F238E27FC236}">
                <a16:creationId xmlns:a16="http://schemas.microsoft.com/office/drawing/2014/main" id="{6C3BF0E1-DC68-D04C-AC5F-B53DC21D4277}"/>
              </a:ext>
            </a:extLst>
          </p:cNvPr>
          <p:cNvCxnSpPr>
            <a:cxnSpLocks/>
            <a:stCxn id="56" idx="0"/>
            <a:endCxn id="6" idx="4"/>
          </p:cNvCxnSpPr>
          <p:nvPr/>
        </p:nvCxnSpPr>
        <p:spPr>
          <a:xfrm flipH="1" flipV="1">
            <a:off x="5412067" y="3467177"/>
            <a:ext cx="4187" cy="160737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7" name="Group 46">
            <a:extLst>
              <a:ext uri="{FF2B5EF4-FFF2-40B4-BE49-F238E27FC236}">
                <a16:creationId xmlns:a16="http://schemas.microsoft.com/office/drawing/2014/main" id="{E186EE1C-CA6C-804D-8B35-C173947471FF}"/>
              </a:ext>
            </a:extLst>
          </p:cNvPr>
          <p:cNvGrpSpPr/>
          <p:nvPr/>
        </p:nvGrpSpPr>
        <p:grpSpPr>
          <a:xfrm>
            <a:off x="3869872" y="2494341"/>
            <a:ext cx="4583620" cy="1227276"/>
            <a:chOff x="5167993" y="2218369"/>
            <a:chExt cx="4583620" cy="1227276"/>
          </a:xfrm>
        </p:grpSpPr>
        <p:sp>
          <p:nvSpPr>
            <p:cNvPr id="30" name="Rounded Rectangle 29"/>
            <p:cNvSpPr/>
            <p:nvPr/>
          </p:nvSpPr>
          <p:spPr>
            <a:xfrm>
              <a:off x="5167993" y="2218369"/>
              <a:ext cx="4583620" cy="1227276"/>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Linux  Host</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(my Mac)</a:t>
              </a:r>
            </a:p>
          </p:txBody>
        </p:sp>
        <p:sp>
          <p:nvSpPr>
            <p:cNvPr id="6" name="Oval 5"/>
            <p:cNvSpPr/>
            <p:nvPr/>
          </p:nvSpPr>
          <p:spPr>
            <a:xfrm>
              <a:off x="6344428" y="2459685"/>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4400" dirty="0">
                  <a:solidFill>
                    <a:srgbClr val="FFFFFF"/>
                  </a:solidFill>
                  <a:latin typeface="Calibri"/>
                </a:rPr>
                <a:t>L</a:t>
              </a:r>
              <a:endParaRPr kumimoji="0" lang="en-US" sz="4400" b="0" i="0" u="none" strike="noStrike" kern="1200" cap="none" spc="0" normalizeH="0" baseline="0" noProof="0" dirty="0">
                <a:ln>
                  <a:noFill/>
                </a:ln>
                <a:solidFill>
                  <a:srgbClr val="FFFFFF"/>
                </a:solidFill>
                <a:effectLst/>
                <a:uLnTx/>
                <a:uFillTx/>
                <a:latin typeface="Calibri"/>
                <a:ea typeface="+mn-ea"/>
                <a:cs typeface="+mn-cs"/>
              </a:endParaRPr>
            </a:p>
          </p:txBody>
        </p:sp>
      </p:grpSp>
      <p:grpSp>
        <p:nvGrpSpPr>
          <p:cNvPr id="53" name="Group 52">
            <a:extLst>
              <a:ext uri="{FF2B5EF4-FFF2-40B4-BE49-F238E27FC236}">
                <a16:creationId xmlns:a16="http://schemas.microsoft.com/office/drawing/2014/main" id="{24838952-8E01-DF45-A462-6A7FC6ADC003}"/>
              </a:ext>
            </a:extLst>
          </p:cNvPr>
          <p:cNvGrpSpPr/>
          <p:nvPr/>
        </p:nvGrpSpPr>
        <p:grpSpPr>
          <a:xfrm>
            <a:off x="3869872" y="1313722"/>
            <a:ext cx="4583620" cy="1003985"/>
            <a:chOff x="4553978" y="1243877"/>
            <a:chExt cx="4583620" cy="1003985"/>
          </a:xfrm>
        </p:grpSpPr>
        <p:sp>
          <p:nvSpPr>
            <p:cNvPr id="74" name="Rounded Rectangle 73">
              <a:extLst>
                <a:ext uri="{FF2B5EF4-FFF2-40B4-BE49-F238E27FC236}">
                  <a16:creationId xmlns:a16="http://schemas.microsoft.com/office/drawing/2014/main" id="{647D1D70-7FF4-3241-B98C-EC02D0AEA86B}"/>
                </a:ext>
              </a:extLst>
            </p:cNvPr>
            <p:cNvSpPr/>
            <p:nvPr/>
          </p:nvSpPr>
          <p:spPr>
            <a:xfrm>
              <a:off x="4553978" y="1243877"/>
              <a:ext cx="4583620" cy="1003985"/>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Windows Hosts</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(my Mac)</a:t>
              </a:r>
            </a:p>
          </p:txBody>
        </p:sp>
        <p:sp>
          <p:nvSpPr>
            <p:cNvPr id="75" name="Rounded Rectangle 74">
              <a:extLst>
                <a:ext uri="{FF2B5EF4-FFF2-40B4-BE49-F238E27FC236}">
                  <a16:creationId xmlns:a16="http://schemas.microsoft.com/office/drawing/2014/main" id="{CAF23F49-7E93-2246-8CEE-30C84A60EC04}"/>
                </a:ext>
              </a:extLst>
            </p:cNvPr>
            <p:cNvSpPr/>
            <p:nvPr/>
          </p:nvSpPr>
          <p:spPr>
            <a:xfrm>
              <a:off x="5081677" y="1354681"/>
              <a:ext cx="2005232" cy="483342"/>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CyberArk Enterprise Password Vault</a:t>
              </a:r>
            </a:p>
          </p:txBody>
        </p:sp>
        <p:sp>
          <p:nvSpPr>
            <p:cNvPr id="76" name="Rounded Rectangle 75">
              <a:extLst>
                <a:ext uri="{FF2B5EF4-FFF2-40B4-BE49-F238E27FC236}">
                  <a16:creationId xmlns:a16="http://schemas.microsoft.com/office/drawing/2014/main" id="{9C4AD331-2ADB-1F4B-8024-118EC4CE2806}"/>
                </a:ext>
              </a:extLst>
            </p:cNvPr>
            <p:cNvSpPr/>
            <p:nvPr/>
          </p:nvSpPr>
          <p:spPr>
            <a:xfrm>
              <a:off x="5081677" y="1885411"/>
              <a:ext cx="2005232" cy="269906"/>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Synchronizer</a:t>
              </a:r>
            </a:p>
          </p:txBody>
        </p:sp>
      </p:grpSp>
      <p:cxnSp>
        <p:nvCxnSpPr>
          <p:cNvPr id="77" name="Straight Arrow Connector 76">
            <a:extLst>
              <a:ext uri="{FF2B5EF4-FFF2-40B4-BE49-F238E27FC236}">
                <a16:creationId xmlns:a16="http://schemas.microsoft.com/office/drawing/2014/main" id="{A7B99C61-3770-794F-A452-709443991078}"/>
              </a:ext>
            </a:extLst>
          </p:cNvPr>
          <p:cNvCxnSpPr>
            <a:cxnSpLocks/>
            <a:stCxn id="6" idx="0"/>
            <a:endCxn id="76" idx="2"/>
          </p:cNvCxnSpPr>
          <p:nvPr/>
        </p:nvCxnSpPr>
        <p:spPr>
          <a:xfrm flipH="1" flipV="1">
            <a:off x="5400187" y="2225162"/>
            <a:ext cx="11880" cy="51049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3D79658F-AB29-9044-8F40-54A17524149E}"/>
              </a:ext>
            </a:extLst>
          </p:cNvPr>
          <p:cNvGrpSpPr/>
          <p:nvPr/>
        </p:nvGrpSpPr>
        <p:grpSpPr>
          <a:xfrm>
            <a:off x="3869872" y="3860167"/>
            <a:ext cx="4583620" cy="2597786"/>
            <a:chOff x="3869872" y="4047943"/>
            <a:chExt cx="4583620" cy="2597786"/>
          </a:xfrm>
        </p:grpSpPr>
        <p:sp>
          <p:nvSpPr>
            <p:cNvPr id="121" name="Rounded Rectangle 120">
              <a:extLst>
                <a:ext uri="{FF2B5EF4-FFF2-40B4-BE49-F238E27FC236}">
                  <a16:creationId xmlns:a16="http://schemas.microsoft.com/office/drawing/2014/main" id="{087DC3B4-5CB2-BD43-93E7-694404A29C23}"/>
                </a:ext>
              </a:extLst>
            </p:cNvPr>
            <p:cNvSpPr/>
            <p:nvPr/>
          </p:nvSpPr>
          <p:spPr>
            <a:xfrm>
              <a:off x="3869872" y="4047943"/>
              <a:ext cx="4583620" cy="2597786"/>
            </a:xfrm>
            <a:prstGeom prst="roundRect">
              <a:avLst>
                <a:gd name="adj" fmla="val 9505"/>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1400" dirty="0" err="1">
                  <a:solidFill>
                    <a:srgbClr val="000000"/>
                  </a:solidFill>
                  <a:latin typeface="Calibri"/>
                </a:rPr>
                <a:t>Minikube</a:t>
              </a:r>
              <a:r>
                <a:rPr lang="en-US" sz="1400" dirty="0">
                  <a:solidFill>
                    <a:srgbClr val="000000"/>
                  </a:solidFill>
                  <a:latin typeface="Calibri"/>
                </a:rPr>
                <a:t> K8s</a:t>
              </a:r>
              <a:r>
                <a:rPr kumimoji="0" lang="en-US" sz="1400" b="0" i="0" u="none" strike="noStrike" kern="1200" cap="none" spc="0" normalizeH="0" baseline="0" noProof="0" dirty="0">
                  <a:ln>
                    <a:noFill/>
                  </a:ln>
                  <a:solidFill>
                    <a:srgbClr val="000000"/>
                  </a:solidFill>
                  <a:effectLst/>
                  <a:uLnTx/>
                  <a:uFillTx/>
                  <a:latin typeface="Calibri"/>
                  <a:ea typeface="+mn-ea"/>
                  <a:cs typeface="+mn-cs"/>
                </a:rPr>
                <a:t> Cluster</a:t>
              </a:r>
              <a:br>
                <a:rPr kumimoji="0" lang="en-US" sz="1400" b="0" i="0" u="none" strike="noStrike" kern="1200" cap="none" spc="0" normalizeH="0" baseline="0" noProof="0" dirty="0">
                  <a:ln>
                    <a:noFill/>
                  </a:ln>
                  <a:solidFill>
                    <a:srgbClr val="000000"/>
                  </a:solidFill>
                  <a:effectLst/>
                  <a:uLnTx/>
                  <a:uFillTx/>
                  <a:latin typeface="Calibri"/>
                  <a:ea typeface="+mn-ea"/>
                  <a:cs typeface="+mn-cs"/>
                </a:rPr>
              </a:br>
              <a:r>
                <a:rPr kumimoji="0" lang="en-US" sz="1400" b="0" i="0" u="none" strike="noStrike" kern="1200" cap="none" spc="0" normalizeH="0" baseline="0" noProof="0" dirty="0">
                  <a:ln>
                    <a:noFill/>
                  </a:ln>
                  <a:solidFill>
                    <a:srgbClr val="000000"/>
                  </a:solidFill>
                  <a:effectLst/>
                  <a:uLnTx/>
                  <a:uFillTx/>
                  <a:latin typeface="Calibri"/>
                  <a:ea typeface="+mn-ea"/>
                  <a:cs typeface="+mn-cs"/>
                </a:rPr>
                <a:t>(my Mac</a:t>
              </a:r>
              <a:r>
                <a:rPr kumimoji="0" lang="en-US" sz="1800" b="0" i="0" u="none" strike="noStrike" kern="1200" cap="none" spc="0" normalizeH="0" baseline="0" noProof="0" dirty="0">
                  <a:ln>
                    <a:noFill/>
                  </a:ln>
                  <a:solidFill>
                    <a:srgbClr val="000000"/>
                  </a:solidFill>
                  <a:effectLst/>
                  <a:uLnTx/>
                  <a:uFillTx/>
                  <a:latin typeface="Calibri"/>
                  <a:ea typeface="+mn-ea"/>
                  <a:cs typeface="+mn-cs"/>
                </a:rPr>
                <a:t>)</a:t>
              </a:r>
            </a:p>
          </p:txBody>
        </p:sp>
        <p:cxnSp>
          <p:nvCxnSpPr>
            <p:cNvPr id="126" name="Elbow Connector 125">
              <a:extLst>
                <a:ext uri="{FF2B5EF4-FFF2-40B4-BE49-F238E27FC236}">
                  <a16:creationId xmlns:a16="http://schemas.microsoft.com/office/drawing/2014/main" id="{8F858DAD-C16A-0042-99A0-81FB39794DCB}"/>
                </a:ext>
              </a:extLst>
            </p:cNvPr>
            <p:cNvCxnSpPr>
              <a:cxnSpLocks/>
              <a:stCxn id="60" idx="2"/>
              <a:endCxn id="57" idx="4"/>
            </p:cNvCxnSpPr>
            <p:nvPr/>
          </p:nvCxnSpPr>
          <p:spPr>
            <a:xfrm rot="5400000">
              <a:off x="6286378" y="5305670"/>
              <a:ext cx="113330" cy="1861951"/>
            </a:xfrm>
            <a:prstGeom prst="bentConnector3">
              <a:avLst>
                <a:gd name="adj1" fmla="val 301712"/>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1196BF85-508A-5748-9F12-11D75F57CA3B}"/>
                </a:ext>
              </a:extLst>
            </p:cNvPr>
            <p:cNvGrpSpPr/>
            <p:nvPr/>
          </p:nvGrpSpPr>
          <p:grpSpPr>
            <a:xfrm>
              <a:off x="6184785" y="4784268"/>
              <a:ext cx="1924746" cy="1795153"/>
              <a:chOff x="6184785" y="4784268"/>
              <a:chExt cx="1924746" cy="1795153"/>
            </a:xfrm>
          </p:grpSpPr>
          <p:sp>
            <p:nvSpPr>
              <p:cNvPr id="69" name="Rounded Rectangle 68">
                <a:extLst>
                  <a:ext uri="{FF2B5EF4-FFF2-40B4-BE49-F238E27FC236}">
                    <a16:creationId xmlns:a16="http://schemas.microsoft.com/office/drawing/2014/main" id="{DB28D2EA-EC7C-0E4B-8E63-7EA15490CA12}"/>
                  </a:ext>
                </a:extLst>
              </p:cNvPr>
              <p:cNvSpPr/>
              <p:nvPr/>
            </p:nvSpPr>
            <p:spPr>
              <a:xfrm>
                <a:off x="6184785" y="4784268"/>
                <a:ext cx="1924746" cy="1795153"/>
              </a:xfrm>
              <a:prstGeom prst="roundRect">
                <a:avLst>
                  <a:gd name="adj" fmla="val 10132"/>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user1</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a:t>
                </a:r>
              </a:p>
            </p:txBody>
          </p:sp>
          <p:grpSp>
            <p:nvGrpSpPr>
              <p:cNvPr id="38" name="Group 37">
                <a:extLst>
                  <a:ext uri="{FF2B5EF4-FFF2-40B4-BE49-F238E27FC236}">
                    <a16:creationId xmlns:a16="http://schemas.microsoft.com/office/drawing/2014/main" id="{EBF9267B-5A3A-2746-B528-5214497355A2}"/>
                  </a:ext>
                </a:extLst>
              </p:cNvPr>
              <p:cNvGrpSpPr/>
              <p:nvPr/>
            </p:nvGrpSpPr>
            <p:grpSpPr>
              <a:xfrm>
                <a:off x="6576614" y="5458203"/>
                <a:ext cx="1394807" cy="721777"/>
                <a:chOff x="7918163" y="5845244"/>
                <a:chExt cx="1394807" cy="721777"/>
              </a:xfrm>
            </p:grpSpPr>
            <p:sp>
              <p:nvSpPr>
                <p:cNvPr id="60" name="Rounded Rectangle 59">
                  <a:extLst>
                    <a:ext uri="{FF2B5EF4-FFF2-40B4-BE49-F238E27FC236}">
                      <a16:creationId xmlns:a16="http://schemas.microsoft.com/office/drawing/2014/main" id="{6D58B2A1-ED5D-CB4E-ABA2-EF6A31025E25}"/>
                    </a:ext>
                  </a:extLst>
                </p:cNvPr>
                <p:cNvSpPr/>
                <p:nvPr/>
              </p:nvSpPr>
              <p:spPr>
                <a:xfrm>
                  <a:off x="7918163" y="5845244"/>
                  <a:ext cx="1394807" cy="721777"/>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1" name="Rounded Rectangle 60">
                  <a:extLst>
                    <a:ext uri="{FF2B5EF4-FFF2-40B4-BE49-F238E27FC236}">
                      <a16:creationId xmlns:a16="http://schemas.microsoft.com/office/drawing/2014/main" id="{5A8E1036-5067-6342-98E6-A3D2AE174878}"/>
                    </a:ext>
                  </a:extLst>
                </p:cNvPr>
                <p:cNvSpPr/>
                <p:nvPr/>
              </p:nvSpPr>
              <p:spPr>
                <a:xfrm>
                  <a:off x="8583271" y="5928641"/>
                  <a:ext cx="644590" cy="549228"/>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w="0">
                        <a:solidFill>
                          <a:srgbClr val="000000"/>
                        </a:solidFill>
                      </a:ln>
                      <a:solidFill>
                        <a:srgbClr val="000000"/>
                      </a:solidFill>
                      <a:effectLst/>
                      <a:uLnTx/>
                      <a:uFillTx/>
                      <a:latin typeface="Calibri"/>
                      <a:ea typeface="+mn-ea"/>
                      <a:cs typeface="+mn-cs"/>
                    </a:rPr>
                    <a:t>Demo App</a:t>
                  </a:r>
                </a:p>
              </p:txBody>
            </p:sp>
            <p:sp>
              <p:nvSpPr>
                <p:cNvPr id="62" name="Oval 61">
                  <a:extLst>
                    <a:ext uri="{FF2B5EF4-FFF2-40B4-BE49-F238E27FC236}">
                      <a16:creationId xmlns:a16="http://schemas.microsoft.com/office/drawing/2014/main" id="{5446A4FC-CD2A-D94A-A6AA-200C6B8ED749}"/>
                    </a:ext>
                  </a:extLst>
                </p:cNvPr>
                <p:cNvSpPr/>
                <p:nvPr/>
              </p:nvSpPr>
              <p:spPr>
                <a:xfrm>
                  <a:off x="7964672" y="5928641"/>
                  <a:ext cx="533488" cy="533488"/>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FFFFFF"/>
                      </a:solidFill>
                      <a:effectLst/>
                      <a:uLnTx/>
                      <a:uFillTx/>
                      <a:latin typeface="Calibri"/>
                      <a:ea typeface="+mn-ea"/>
                      <a:cs typeface="+mn-cs"/>
                    </a:rPr>
                    <a:t>Authen-ticator</a:t>
                  </a: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grpSp>
        <p:cxnSp>
          <p:nvCxnSpPr>
            <p:cNvPr id="35" name="Elbow Connector 34">
              <a:extLst>
                <a:ext uri="{FF2B5EF4-FFF2-40B4-BE49-F238E27FC236}">
                  <a16:creationId xmlns:a16="http://schemas.microsoft.com/office/drawing/2014/main" id="{10BB8342-6433-3148-AD15-B8BBA9632A48}"/>
                </a:ext>
              </a:extLst>
            </p:cNvPr>
            <p:cNvCxnSpPr>
              <a:cxnSpLocks/>
              <a:stCxn id="60" idx="2"/>
              <a:endCxn id="37" idx="4"/>
            </p:cNvCxnSpPr>
            <p:nvPr/>
          </p:nvCxnSpPr>
          <p:spPr>
            <a:xfrm rot="5400000">
              <a:off x="5863432" y="4893104"/>
              <a:ext cx="123710" cy="2697463"/>
            </a:xfrm>
            <a:prstGeom prst="bentConnector3">
              <a:avLst>
                <a:gd name="adj1" fmla="val 284787"/>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07ECB632-D5EE-B640-94DC-497454E3DEA1}"/>
                </a:ext>
              </a:extLst>
            </p:cNvPr>
            <p:cNvGrpSpPr/>
            <p:nvPr/>
          </p:nvGrpSpPr>
          <p:grpSpPr>
            <a:xfrm>
              <a:off x="4092333" y="4784269"/>
              <a:ext cx="1924746" cy="1795152"/>
              <a:chOff x="4092333" y="4784269"/>
              <a:chExt cx="1924746" cy="1795152"/>
            </a:xfrm>
          </p:grpSpPr>
          <p:sp>
            <p:nvSpPr>
              <p:cNvPr id="65" name="Rounded Rectangle 64"/>
              <p:cNvSpPr/>
              <p:nvPr/>
            </p:nvSpPr>
            <p:spPr>
              <a:xfrm>
                <a:off x="4092333" y="4784269"/>
                <a:ext cx="1924746" cy="1795152"/>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Calibri"/>
                    <a:ea typeface="+mn-ea"/>
                    <a:cs typeface="+mn-cs"/>
                  </a:rPr>
                  <a:t>cyberark</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a:t>
                </a:r>
              </a:p>
            </p:txBody>
          </p:sp>
          <p:sp>
            <p:nvSpPr>
              <p:cNvPr id="57" name="Oval 56">
                <a:extLst>
                  <a:ext uri="{FF2B5EF4-FFF2-40B4-BE49-F238E27FC236}">
                    <a16:creationId xmlns:a16="http://schemas.microsoft.com/office/drawing/2014/main" id="{4F48553B-C3FB-BC48-AF9E-964B106079C3}"/>
                  </a:ext>
                </a:extLst>
              </p:cNvPr>
              <p:cNvSpPr/>
              <p:nvPr/>
            </p:nvSpPr>
            <p:spPr>
              <a:xfrm>
                <a:off x="5101849" y="601968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pic>
            <p:nvPicPr>
              <p:cNvPr id="7" name="Picture 6">
                <a:extLst>
                  <a:ext uri="{FF2B5EF4-FFF2-40B4-BE49-F238E27FC236}">
                    <a16:creationId xmlns:a16="http://schemas.microsoft.com/office/drawing/2014/main" id="{82D1DE39-2703-3144-A4C1-D116BD84BD22}"/>
                  </a:ext>
                </a:extLst>
              </p:cNvPr>
              <p:cNvPicPr>
                <a:picLocks noChangeAspect="1"/>
              </p:cNvPicPr>
              <p:nvPr/>
            </p:nvPicPr>
            <p:blipFill>
              <a:blip r:embed="rId2"/>
              <a:stretch>
                <a:fillRect/>
              </a:stretch>
            </p:blipFill>
            <p:spPr>
              <a:xfrm>
                <a:off x="4239536" y="5346836"/>
                <a:ext cx="672848" cy="672848"/>
              </a:xfrm>
              <a:prstGeom prst="rect">
                <a:avLst/>
              </a:prstGeom>
            </p:spPr>
          </p:pic>
          <p:sp>
            <p:nvSpPr>
              <p:cNvPr id="37" name="Oval 36">
                <a:extLst>
                  <a:ext uri="{FF2B5EF4-FFF2-40B4-BE49-F238E27FC236}">
                    <a16:creationId xmlns:a16="http://schemas.microsoft.com/office/drawing/2014/main" id="{DDFA763C-FB72-834B-B140-87EF817169C4}"/>
                  </a:ext>
                </a:extLst>
              </p:cNvPr>
              <p:cNvSpPr/>
              <p:nvPr/>
            </p:nvSpPr>
            <p:spPr>
              <a:xfrm>
                <a:off x="4266337" y="603006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sp>
            <p:nvSpPr>
              <p:cNvPr id="56" name="Oval 55">
                <a:extLst>
                  <a:ext uri="{FF2B5EF4-FFF2-40B4-BE49-F238E27FC236}">
                    <a16:creationId xmlns:a16="http://schemas.microsoft.com/office/drawing/2014/main" id="{DFEB5438-DCF2-CC4B-A0D8-31CE5DA75EDC}"/>
                  </a:ext>
                </a:extLst>
              </p:cNvPr>
              <p:cNvSpPr/>
              <p:nvPr/>
            </p:nvSpPr>
            <p:spPr>
              <a:xfrm>
                <a:off x="5050494" y="5262330"/>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a:ea typeface="+mn-ea"/>
                    <a:cs typeface="+mn-cs"/>
                  </a:rPr>
                  <a:t>F</a:t>
                </a:r>
              </a:p>
            </p:txBody>
          </p:sp>
        </p:grpSp>
      </p:grpSp>
      <p:pic>
        <p:nvPicPr>
          <p:cNvPr id="28" name="Picture 27">
            <a:extLst>
              <a:ext uri="{FF2B5EF4-FFF2-40B4-BE49-F238E27FC236}">
                <a16:creationId xmlns:a16="http://schemas.microsoft.com/office/drawing/2014/main" id="{5BD9D0A6-8E24-DA4B-AC99-2C11D5E0F961}"/>
              </a:ext>
            </a:extLst>
          </p:cNvPr>
          <p:cNvPicPr>
            <a:picLocks noChangeAspect="1"/>
          </p:cNvPicPr>
          <p:nvPr/>
        </p:nvPicPr>
        <p:blipFill>
          <a:blip r:embed="rId2"/>
          <a:stretch>
            <a:fillRect/>
          </a:stretch>
        </p:blipFill>
        <p:spPr>
          <a:xfrm>
            <a:off x="6106387" y="2756152"/>
            <a:ext cx="672848" cy="672848"/>
          </a:xfrm>
          <a:prstGeom prst="rect">
            <a:avLst/>
          </a:prstGeom>
        </p:spPr>
      </p:pic>
    </p:spTree>
    <p:extLst>
      <p:ext uri="{BB962C8B-B14F-4D97-AF65-F5344CB8AC3E}">
        <p14:creationId xmlns:p14="http://schemas.microsoft.com/office/powerpoint/2010/main" val="980424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1E86-440E-D64B-97D4-A1F7EBF583EE}"/>
              </a:ext>
            </a:extLst>
          </p:cNvPr>
          <p:cNvSpPr>
            <a:spLocks noGrp="1"/>
          </p:cNvSpPr>
          <p:nvPr>
            <p:ph type="title"/>
          </p:nvPr>
        </p:nvSpPr>
        <p:spPr>
          <a:xfrm>
            <a:off x="329852" y="327666"/>
            <a:ext cx="11544822" cy="402352"/>
          </a:xfrm>
        </p:spPr>
        <p:txBody>
          <a:bodyPr/>
          <a:lstStyle/>
          <a:p>
            <a:r>
              <a:rPr lang="en-US" dirty="0"/>
              <a:t>Policy Detail: Configure Azure authenticator ID named “prod”</a:t>
            </a:r>
          </a:p>
        </p:txBody>
      </p:sp>
      <p:grpSp>
        <p:nvGrpSpPr>
          <p:cNvPr id="7" name="Group 6">
            <a:extLst>
              <a:ext uri="{FF2B5EF4-FFF2-40B4-BE49-F238E27FC236}">
                <a16:creationId xmlns:a16="http://schemas.microsoft.com/office/drawing/2014/main" id="{78F5B983-6A31-1E46-8BC8-F79F5F570CC9}"/>
              </a:ext>
            </a:extLst>
          </p:cNvPr>
          <p:cNvGrpSpPr/>
          <p:nvPr/>
        </p:nvGrpSpPr>
        <p:grpSpPr>
          <a:xfrm>
            <a:off x="492898" y="1138590"/>
            <a:ext cx="11089502" cy="5509200"/>
            <a:chOff x="460240" y="1154919"/>
            <a:chExt cx="11089502" cy="5509200"/>
          </a:xfrm>
        </p:grpSpPr>
        <p:sp>
          <p:nvSpPr>
            <p:cNvPr id="5" name="Rectangle 4">
              <a:extLst>
                <a:ext uri="{FF2B5EF4-FFF2-40B4-BE49-F238E27FC236}">
                  <a16:creationId xmlns:a16="http://schemas.microsoft.com/office/drawing/2014/main" id="{E5408207-EB08-D748-9BAE-09C662B8FBC9}"/>
                </a:ext>
              </a:extLst>
            </p:cNvPr>
            <p:cNvSpPr/>
            <p:nvPr/>
          </p:nvSpPr>
          <p:spPr>
            <a:xfrm>
              <a:off x="460240" y="2109026"/>
              <a:ext cx="3741019" cy="3816429"/>
            </a:xfrm>
            <a:prstGeom prst="rect">
              <a:avLst/>
            </a:prstGeom>
          </p:spPr>
          <p:txBody>
            <a:bodyPr wrap="square">
              <a:spAutoFit/>
            </a:bodyPr>
            <a:lstStyle/>
            <a:p>
              <a:pPr algn="r"/>
              <a:r>
                <a:rPr lang="en-US" dirty="0"/>
                <a:t>Create Azure authentication webservice endpoint named “prod”</a:t>
              </a:r>
            </a:p>
            <a:p>
              <a:pPr algn="r"/>
              <a:endParaRPr lang="en-US" dirty="0"/>
            </a:p>
            <a:p>
              <a:pPr algn="r"/>
              <a:r>
                <a:rPr lang="en-US" dirty="0"/>
                <a:t>Define variable to hold </a:t>
              </a:r>
              <a:r>
                <a:rPr lang="en-US" sz="1200" dirty="0">
                  <a:latin typeface="Courier" pitchFamily="2" charset="0"/>
                </a:rPr>
                <a:t>https://</a:t>
              </a:r>
              <a:r>
                <a:rPr lang="en-US" sz="1200" dirty="0" err="1">
                  <a:latin typeface="Courier" pitchFamily="2" charset="0"/>
                </a:rPr>
                <a:t>sts.windows.net</a:t>
              </a:r>
              <a:r>
                <a:rPr lang="en-US" sz="1200" dirty="0">
                  <a:latin typeface="Courier" pitchFamily="2" charset="0"/>
                </a:rPr>
                <a:t>/{tenant-id}</a:t>
              </a:r>
              <a:endParaRPr lang="en-US" dirty="0"/>
            </a:p>
            <a:p>
              <a:pPr algn="r"/>
              <a:endParaRPr lang="en-US" dirty="0"/>
            </a:p>
            <a:p>
              <a:pPr algn="r"/>
              <a:r>
                <a:rPr lang="en-US" dirty="0"/>
                <a:t>Define prod/apps role</a:t>
              </a:r>
            </a:p>
            <a:p>
              <a:pPr algn="r"/>
              <a:endParaRPr lang="en-US" dirty="0"/>
            </a:p>
            <a:p>
              <a:pPr algn="r"/>
              <a:endParaRPr lang="en-US" dirty="0"/>
            </a:p>
            <a:p>
              <a:pPr algn="r"/>
              <a:endParaRPr lang="en-US" dirty="0"/>
            </a:p>
            <a:p>
              <a:pPr algn="r"/>
              <a:r>
                <a:rPr lang="en-US" dirty="0"/>
                <a:t>Permit apps group role to authenticate to</a:t>
              </a:r>
            </a:p>
            <a:p>
              <a:pPr algn="r"/>
              <a:r>
                <a:rPr lang="en-US" sz="1400" dirty="0" err="1">
                  <a:latin typeface="Courier" pitchFamily="2" charset="0"/>
                </a:rPr>
                <a:t>conjur</a:t>
              </a:r>
              <a:r>
                <a:rPr lang="en-US" sz="1400" dirty="0">
                  <a:latin typeface="Courier" pitchFamily="2" charset="0"/>
                </a:rPr>
                <a:t>/authn-azure/prod </a:t>
              </a:r>
              <a:r>
                <a:rPr lang="en-US" dirty="0"/>
                <a:t>webservice</a:t>
              </a:r>
            </a:p>
          </p:txBody>
        </p:sp>
        <p:sp>
          <p:nvSpPr>
            <p:cNvPr id="6" name="Rectangle 5">
              <a:extLst>
                <a:ext uri="{FF2B5EF4-FFF2-40B4-BE49-F238E27FC236}">
                  <a16:creationId xmlns:a16="http://schemas.microsoft.com/office/drawing/2014/main" id="{908F034D-7DDF-1045-BD65-36171923BB8A}"/>
                </a:ext>
              </a:extLst>
            </p:cNvPr>
            <p:cNvSpPr/>
            <p:nvPr/>
          </p:nvSpPr>
          <p:spPr>
            <a:xfrm>
              <a:off x="4201259" y="1154919"/>
              <a:ext cx="7348483" cy="5509200"/>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a:t>
              </a:r>
              <a:r>
                <a:rPr lang="en-US" sz="1100" dirty="0" err="1">
                  <a:solidFill>
                    <a:schemeClr val="bg1"/>
                  </a:solidFill>
                  <a:latin typeface="Courier" pitchFamily="2" charset="0"/>
                </a:rPr>
                <a:t>conjur</a:t>
              </a:r>
              <a:r>
                <a:rPr lang="en-US" sz="1100" dirty="0">
                  <a:solidFill>
                    <a:schemeClr val="bg1"/>
                  </a:solidFill>
                  <a:latin typeface="Courier" pitchFamily="2" charset="0"/>
                </a:rPr>
                <a:t>/authn-azure/prod</a:t>
              </a:r>
            </a:p>
            <a:p>
              <a:r>
                <a:rPr lang="en-US" sz="1100" dirty="0">
                  <a:solidFill>
                    <a:schemeClr val="bg1"/>
                  </a:solidFill>
                  <a:latin typeface="Courier" pitchFamily="2" charset="0"/>
                </a:rPr>
                <a:t>  body:</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!variable provider-</a:t>
              </a:r>
              <a:r>
                <a:rPr lang="en-US" sz="1100" dirty="0" err="1">
                  <a:solidFill>
                    <a:schemeClr val="bg1"/>
                  </a:solidFill>
                  <a:latin typeface="Courier" pitchFamily="2" charset="0"/>
                </a:rPr>
                <a:t>uri</a:t>
              </a:r>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!group</a:t>
              </a:r>
            </a:p>
            <a:p>
              <a:r>
                <a:rPr lang="en-US" sz="1100" dirty="0">
                  <a:solidFill>
                    <a:schemeClr val="bg1"/>
                  </a:solidFill>
                  <a:latin typeface="Courier" pitchFamily="2" charset="0"/>
                </a:rPr>
                <a:t>    id: apps</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description: Role for authn to authn-azure/prod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!permit</a:t>
              </a:r>
            </a:p>
            <a:p>
              <a:r>
                <a:rPr lang="en-US" sz="1100" dirty="0">
                  <a:solidFill>
                    <a:schemeClr val="bg1"/>
                  </a:solidFill>
                  <a:latin typeface="Courier" pitchFamily="2" charset="0"/>
                </a:rPr>
                <a:t>    role: !group apps</a:t>
              </a:r>
            </a:p>
            <a:p>
              <a:r>
                <a:rPr lang="en-US" sz="1100" dirty="0">
                  <a:solidFill>
                    <a:schemeClr val="bg1"/>
                  </a:solidFill>
                  <a:latin typeface="Courier" pitchFamily="2" charset="0"/>
                </a:rPr>
                <a:t>    privilege: [ read, authenticate ]</a:t>
              </a:r>
            </a:p>
            <a:p>
              <a:r>
                <a:rPr lang="en-US" sz="1100" dirty="0">
                  <a:solidFill>
                    <a:schemeClr val="bg1"/>
                  </a:solidFill>
                  <a:latin typeface="Courier" pitchFamily="2" charset="0"/>
                </a:rPr>
                <a:t>    resource: !webservice</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p:txBody>
        </p:sp>
      </p:grpSp>
    </p:spTree>
    <p:extLst>
      <p:ext uri="{BB962C8B-B14F-4D97-AF65-F5344CB8AC3E}">
        <p14:creationId xmlns:p14="http://schemas.microsoft.com/office/powerpoint/2010/main" val="1275048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42042-3732-A048-84B4-11114E23D68B}"/>
              </a:ext>
            </a:extLst>
          </p:cNvPr>
          <p:cNvSpPr>
            <a:spLocks noGrp="1"/>
          </p:cNvSpPr>
          <p:nvPr>
            <p:ph type="title"/>
          </p:nvPr>
        </p:nvSpPr>
        <p:spPr>
          <a:xfrm>
            <a:off x="329852" y="327666"/>
            <a:ext cx="11544822" cy="402352"/>
          </a:xfrm>
        </p:spPr>
        <p:txBody>
          <a:bodyPr/>
          <a:lstStyle/>
          <a:p>
            <a:r>
              <a:rPr lang="en-US" dirty="0"/>
              <a:t>Policy Detail: Identity Definitions</a:t>
            </a:r>
          </a:p>
        </p:txBody>
      </p:sp>
      <p:grpSp>
        <p:nvGrpSpPr>
          <p:cNvPr id="3" name="Group 2">
            <a:extLst>
              <a:ext uri="{FF2B5EF4-FFF2-40B4-BE49-F238E27FC236}">
                <a16:creationId xmlns:a16="http://schemas.microsoft.com/office/drawing/2014/main" id="{0F110C8C-40AD-3C4F-A8F3-A5FDEA153819}"/>
              </a:ext>
            </a:extLst>
          </p:cNvPr>
          <p:cNvGrpSpPr/>
          <p:nvPr/>
        </p:nvGrpSpPr>
        <p:grpSpPr>
          <a:xfrm>
            <a:off x="609600" y="1158730"/>
            <a:ext cx="10972800" cy="5509200"/>
            <a:chOff x="-51707" y="1158730"/>
            <a:chExt cx="10972800" cy="5509200"/>
          </a:xfrm>
        </p:grpSpPr>
        <p:sp>
          <p:nvSpPr>
            <p:cNvPr id="5" name="Rectangle 4">
              <a:extLst>
                <a:ext uri="{FF2B5EF4-FFF2-40B4-BE49-F238E27FC236}">
                  <a16:creationId xmlns:a16="http://schemas.microsoft.com/office/drawing/2014/main" id="{99B5731F-EC2A-3340-A092-4B512C4EFDE2}"/>
                </a:ext>
              </a:extLst>
            </p:cNvPr>
            <p:cNvSpPr/>
            <p:nvPr/>
          </p:nvSpPr>
          <p:spPr>
            <a:xfrm>
              <a:off x="-51707" y="2122124"/>
              <a:ext cx="3650569" cy="4524315"/>
            </a:xfrm>
            <a:prstGeom prst="rect">
              <a:avLst/>
            </a:prstGeom>
          </p:spPr>
          <p:txBody>
            <a:bodyPr wrap="square">
              <a:spAutoFit/>
            </a:bodyPr>
            <a:lstStyle/>
            <a:p>
              <a:pPr algn="r"/>
              <a:r>
                <a:rPr lang="en-US" dirty="0"/>
                <a:t>Create Azure Identities</a:t>
              </a:r>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endParaRPr lang="en-US" dirty="0"/>
            </a:p>
            <a:p>
              <a:pPr algn="r"/>
              <a:r>
                <a:rPr lang="en-US" dirty="0"/>
                <a:t>Grant my-apps group role </a:t>
              </a:r>
              <a:br>
                <a:rPr lang="en-US" dirty="0"/>
              </a:br>
              <a:r>
                <a:rPr lang="en-US" dirty="0"/>
                <a:t>to Azure Identities</a:t>
              </a:r>
            </a:p>
            <a:p>
              <a:pPr algn="r"/>
              <a:endParaRPr lang="en-US" dirty="0"/>
            </a:p>
            <a:p>
              <a:pPr algn="r"/>
              <a:r>
                <a:rPr lang="en-US" dirty="0"/>
                <a:t>Grant prod/apps role </a:t>
              </a:r>
              <a:br>
                <a:rPr lang="en-US" dirty="0"/>
              </a:br>
              <a:r>
                <a:rPr lang="en-US" dirty="0"/>
                <a:t>to azure-apps role</a:t>
              </a:r>
            </a:p>
          </p:txBody>
        </p:sp>
        <p:sp>
          <p:nvSpPr>
            <p:cNvPr id="6" name="Rectangle 5">
              <a:extLst>
                <a:ext uri="{FF2B5EF4-FFF2-40B4-BE49-F238E27FC236}">
                  <a16:creationId xmlns:a16="http://schemas.microsoft.com/office/drawing/2014/main" id="{D749E82A-59BE-0140-8058-F23848E9B323}"/>
                </a:ext>
              </a:extLst>
            </p:cNvPr>
            <p:cNvSpPr/>
            <p:nvPr/>
          </p:nvSpPr>
          <p:spPr>
            <a:xfrm>
              <a:off x="3598862" y="1158730"/>
              <a:ext cx="7322231" cy="5509200"/>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my-apps</a:t>
              </a:r>
            </a:p>
            <a:p>
              <a:r>
                <a:rPr lang="en-US" sz="1100" dirty="0">
                  <a:solidFill>
                    <a:schemeClr val="bg1"/>
                  </a:solidFill>
                  <a:latin typeface="Courier" pitchFamily="2" charset="0"/>
                </a:rPr>
                <a:t>  body:</a:t>
              </a:r>
            </a:p>
            <a:p>
              <a:r>
                <a:rPr lang="en-US" sz="1100" dirty="0">
                  <a:solidFill>
                    <a:schemeClr val="bg1"/>
                  </a:solidFill>
                  <a:latin typeface="Courier" pitchFamily="2" charset="0"/>
                </a:rPr>
                <a:t>  - !group</a:t>
              </a:r>
            </a:p>
            <a:p>
              <a:endParaRPr lang="en-US" sz="1100" dirty="0">
                <a:solidFill>
                  <a:schemeClr val="bg1"/>
                </a:solidFill>
                <a:latin typeface="Courier" pitchFamily="2" charset="0"/>
              </a:endParaRPr>
            </a:p>
            <a:p>
              <a:r>
                <a:rPr lang="en-US" sz="1100" dirty="0">
                  <a:solidFill>
                    <a:schemeClr val="bg1"/>
                  </a:solidFill>
                  <a:latin typeface="Courier" pitchFamily="2" charset="0"/>
                </a:rPr>
                <a:t>  - &amp;my-hosts</a:t>
              </a:r>
            </a:p>
            <a:p>
              <a:r>
                <a:rPr lang="en-US" sz="1100" dirty="0">
                  <a:solidFill>
                    <a:schemeClr val="bg1"/>
                  </a:solidFill>
                  <a:latin typeface="Courier" pitchFamily="2" charset="0"/>
                </a:rPr>
                <a:t>    - !host rgrp1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JodyTest</a:t>
              </a:r>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!host rgrp1-sid1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JodyTest</a:t>
              </a:r>
              <a:endParaRPr lang="en-US" sz="1100" dirty="0">
                <a:solidFill>
                  <a:schemeClr val="bg1"/>
                </a:solidFill>
                <a:latin typeface="Courier" pitchFamily="2" charset="0"/>
              </a:endParaRPr>
            </a:p>
            <a:p>
              <a:r>
                <a:rPr lang="en-US" sz="1100" dirty="0">
                  <a:solidFill>
                    <a:schemeClr val="bg1"/>
                  </a:solidFill>
                  <a:latin typeface="Courier" pitchFamily="2" charset="0"/>
                </a:rPr>
                <a:t>        authn-azure/system-assigned-identity: 48268f7c-9470-4aff-97a9-fa6c736479f1</a:t>
              </a:r>
            </a:p>
            <a:p>
              <a:endParaRPr lang="en-US" sz="1100" dirty="0">
                <a:solidFill>
                  <a:schemeClr val="bg1"/>
                </a:solidFill>
                <a:latin typeface="Courier" pitchFamily="2" charset="0"/>
              </a:endParaRPr>
            </a:p>
            <a:p>
              <a:r>
                <a:rPr lang="en-US" sz="1100" dirty="0">
                  <a:solidFill>
                    <a:schemeClr val="bg1"/>
                  </a:solidFill>
                  <a:latin typeface="Courier" pitchFamily="2" charset="0"/>
                </a:rPr>
                <a:t>    - !host rgrp2-uid1</a:t>
              </a:r>
            </a:p>
            <a:p>
              <a:r>
                <a:rPr lang="en-US" sz="1100" dirty="0">
                  <a:solidFill>
                    <a:schemeClr val="bg1"/>
                  </a:solidFill>
                  <a:latin typeface="Courier" pitchFamily="2" charset="0"/>
                </a:rPr>
                <a:t>      annotations:</a:t>
              </a:r>
            </a:p>
            <a:p>
              <a:r>
                <a:rPr lang="en-US" sz="1100" dirty="0">
                  <a:solidFill>
                    <a:schemeClr val="bg1"/>
                  </a:solidFill>
                  <a:latin typeface="Courier" pitchFamily="2" charset="0"/>
                </a:rPr>
                <a:t>        authn-azure/subscription-id: a01ff134-ae78-4497-b11c-7a698736b8a0</a:t>
              </a:r>
            </a:p>
            <a:p>
              <a:r>
                <a:rPr lang="en-US" sz="1100" dirty="0">
                  <a:solidFill>
                    <a:schemeClr val="bg1"/>
                  </a:solidFill>
                  <a:latin typeface="Courier" pitchFamily="2" charset="0"/>
                </a:rPr>
                <a:t>        authn-azure/resource-group: </a:t>
              </a:r>
              <a:r>
                <a:rPr lang="en-US" sz="1100" dirty="0" err="1">
                  <a:solidFill>
                    <a:schemeClr val="bg1"/>
                  </a:solidFill>
                  <a:latin typeface="Courier" pitchFamily="2" charset="0"/>
                </a:rPr>
                <a:t>Conjur</a:t>
              </a:r>
              <a:r>
                <a:rPr lang="en-US" sz="1100" dirty="0">
                  <a:solidFill>
                    <a:schemeClr val="bg1"/>
                  </a:solidFill>
                  <a:latin typeface="Courier" pitchFamily="2" charset="0"/>
                </a:rPr>
                <a:t>-Demo</a:t>
              </a:r>
            </a:p>
            <a:p>
              <a:r>
                <a:rPr lang="en-US" sz="1100" dirty="0">
                  <a:solidFill>
                    <a:schemeClr val="bg1"/>
                  </a:solidFill>
                  <a:latin typeface="Courier" pitchFamily="2" charset="0"/>
                </a:rPr>
                <a:t>        authn-azure/user-assigned-identity: </a:t>
              </a:r>
              <a:r>
                <a:rPr lang="en-US" sz="1100" dirty="0" err="1">
                  <a:solidFill>
                    <a:schemeClr val="bg1"/>
                  </a:solidFill>
                  <a:latin typeface="Courier" pitchFamily="2" charset="0"/>
                </a:rPr>
                <a:t>Conjur</a:t>
              </a:r>
              <a:r>
                <a:rPr lang="en-US" sz="1100" dirty="0">
                  <a:solidFill>
                    <a:schemeClr val="bg1"/>
                  </a:solidFill>
                  <a:latin typeface="Courier" pitchFamily="2" charset="0"/>
                </a:rPr>
                <a:t>-demo-UA-Identity</a:t>
              </a:r>
            </a:p>
            <a:p>
              <a:endParaRPr lang="en-US" sz="1100" dirty="0">
                <a:solidFill>
                  <a:schemeClr val="bg1"/>
                </a:solidFill>
                <a:latin typeface="Courier" pitchFamily="2" charset="0"/>
              </a:endParaRPr>
            </a:p>
            <a:p>
              <a:r>
                <a:rPr lang="en-US" sz="1100" dirty="0">
                  <a:solidFill>
                    <a:schemeClr val="bg1"/>
                  </a:solidFill>
                  <a:latin typeface="Courier" pitchFamily="2" charset="0"/>
                </a:rPr>
                <a:t>  - !grant</a:t>
              </a:r>
            </a:p>
            <a:p>
              <a:r>
                <a:rPr lang="en-US" sz="1100" dirty="0">
                  <a:solidFill>
                    <a:schemeClr val="bg1"/>
                  </a:solidFill>
                  <a:latin typeface="Courier" pitchFamily="2" charset="0"/>
                </a:rPr>
                <a:t>    role: !group</a:t>
              </a:r>
            </a:p>
            <a:p>
              <a:r>
                <a:rPr lang="en-US" sz="1100" dirty="0">
                  <a:solidFill>
                    <a:schemeClr val="bg1"/>
                  </a:solidFill>
                  <a:latin typeface="Courier" pitchFamily="2" charset="0"/>
                </a:rPr>
                <a:t>    members: *my-hosts</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!grant</a:t>
              </a:r>
            </a:p>
            <a:p>
              <a:r>
                <a:rPr lang="en-US" sz="1100" dirty="0">
                  <a:solidFill>
                    <a:schemeClr val="bg1"/>
                  </a:solidFill>
                  <a:latin typeface="Courier" pitchFamily="2" charset="0"/>
                </a:rPr>
                <a:t>  role: !group </a:t>
              </a:r>
              <a:r>
                <a:rPr lang="en-US" sz="1100" dirty="0" err="1">
                  <a:solidFill>
                    <a:schemeClr val="bg1"/>
                  </a:solidFill>
                  <a:latin typeface="Courier" pitchFamily="2" charset="0"/>
                </a:rPr>
                <a:t>conjur</a:t>
              </a:r>
              <a:r>
                <a:rPr lang="en-US" sz="1100" dirty="0">
                  <a:solidFill>
                    <a:schemeClr val="bg1"/>
                  </a:solidFill>
                  <a:latin typeface="Courier" pitchFamily="2" charset="0"/>
                </a:rPr>
                <a:t>/authn-azure/prod/apps</a:t>
              </a:r>
            </a:p>
            <a:p>
              <a:r>
                <a:rPr lang="en-US" sz="1100" dirty="0">
                  <a:solidFill>
                    <a:schemeClr val="bg1"/>
                  </a:solidFill>
                  <a:latin typeface="Courier" pitchFamily="2" charset="0"/>
                </a:rPr>
                <a:t>  member: !group my-apps</a:t>
              </a:r>
            </a:p>
          </p:txBody>
        </p:sp>
      </p:grpSp>
    </p:spTree>
    <p:extLst>
      <p:ext uri="{BB962C8B-B14F-4D97-AF65-F5344CB8AC3E}">
        <p14:creationId xmlns:p14="http://schemas.microsoft.com/office/powerpoint/2010/main" val="1781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ED11A-0BEA-D24F-9435-76060A4100F7}"/>
              </a:ext>
            </a:extLst>
          </p:cNvPr>
          <p:cNvSpPr>
            <a:spLocks noGrp="1"/>
          </p:cNvSpPr>
          <p:nvPr>
            <p:ph type="title"/>
          </p:nvPr>
        </p:nvSpPr>
        <p:spPr/>
        <p:txBody>
          <a:bodyPr/>
          <a:lstStyle/>
          <a:p>
            <a:r>
              <a:rPr lang="en-US" dirty="0"/>
              <a:t>Policy Detail: Resource definition &amp; access grant</a:t>
            </a:r>
          </a:p>
        </p:txBody>
      </p:sp>
      <p:grpSp>
        <p:nvGrpSpPr>
          <p:cNvPr id="6" name="Group 5">
            <a:extLst>
              <a:ext uri="{FF2B5EF4-FFF2-40B4-BE49-F238E27FC236}">
                <a16:creationId xmlns:a16="http://schemas.microsoft.com/office/drawing/2014/main" id="{A5CFBA00-0B1F-284D-B469-98C0D977DED8}"/>
              </a:ext>
            </a:extLst>
          </p:cNvPr>
          <p:cNvGrpSpPr/>
          <p:nvPr/>
        </p:nvGrpSpPr>
        <p:grpSpPr>
          <a:xfrm>
            <a:off x="609600" y="1080397"/>
            <a:ext cx="10972799" cy="5678478"/>
            <a:chOff x="1630136" y="1129384"/>
            <a:chExt cx="10972799" cy="5678478"/>
          </a:xfrm>
        </p:grpSpPr>
        <p:sp>
          <p:nvSpPr>
            <p:cNvPr id="5" name="Rectangle 4">
              <a:extLst>
                <a:ext uri="{FF2B5EF4-FFF2-40B4-BE49-F238E27FC236}">
                  <a16:creationId xmlns:a16="http://schemas.microsoft.com/office/drawing/2014/main" id="{75C640D3-8688-534D-9085-2BA7B5DBD10C}"/>
                </a:ext>
              </a:extLst>
            </p:cNvPr>
            <p:cNvSpPr/>
            <p:nvPr/>
          </p:nvSpPr>
          <p:spPr>
            <a:xfrm>
              <a:off x="1630136" y="1793396"/>
              <a:ext cx="3690467" cy="3970318"/>
            </a:xfrm>
            <a:prstGeom prst="rect">
              <a:avLst/>
            </a:prstGeom>
          </p:spPr>
          <p:txBody>
            <a:bodyPr wrap="square">
              <a:spAutoFit/>
            </a:bodyPr>
            <a:lstStyle/>
            <a:p>
              <a:pPr algn="r"/>
              <a:r>
                <a:rPr lang="en-US" dirty="0"/>
                <a:t>Create secrets/consumers group</a:t>
              </a:r>
            </a:p>
            <a:p>
              <a:pPr algn="r"/>
              <a:endParaRPr lang="en-US" dirty="0"/>
            </a:p>
            <a:p>
              <a:pPr algn="r"/>
              <a:r>
                <a:rPr lang="en-US" dirty="0"/>
                <a:t>Create secrets (AKA variables)</a:t>
              </a:r>
            </a:p>
            <a:p>
              <a:pPr algn="r"/>
              <a:endParaRPr lang="en-US" dirty="0"/>
            </a:p>
            <a:p>
              <a:pPr algn="r"/>
              <a:endParaRPr lang="en-US" dirty="0"/>
            </a:p>
            <a:p>
              <a:pPr algn="r"/>
              <a:r>
                <a:rPr lang="en-US" dirty="0"/>
                <a:t>Grant consumers read/exec access</a:t>
              </a:r>
            </a:p>
            <a:p>
              <a:pPr algn="r"/>
              <a:endParaRPr lang="en-US" dirty="0"/>
            </a:p>
            <a:p>
              <a:pPr algn="r"/>
              <a:endParaRPr lang="en-US" dirty="0"/>
            </a:p>
            <a:p>
              <a:pPr algn="r"/>
              <a:endParaRPr lang="en-US" dirty="0"/>
            </a:p>
            <a:p>
              <a:pPr algn="r"/>
              <a:r>
                <a:rPr lang="en-US" dirty="0"/>
                <a:t>Grant consumers role to resource group identity</a:t>
              </a:r>
            </a:p>
            <a:p>
              <a:pPr algn="r"/>
              <a:endParaRPr lang="en-US" dirty="0"/>
            </a:p>
            <a:p>
              <a:pPr algn="r"/>
              <a:r>
                <a:rPr lang="en-US" dirty="0"/>
                <a:t>Grant specific identities access to specific secrets  </a:t>
              </a:r>
            </a:p>
          </p:txBody>
        </p:sp>
        <p:sp>
          <p:nvSpPr>
            <p:cNvPr id="3" name="Rectangle 2">
              <a:extLst>
                <a:ext uri="{FF2B5EF4-FFF2-40B4-BE49-F238E27FC236}">
                  <a16:creationId xmlns:a16="http://schemas.microsoft.com/office/drawing/2014/main" id="{EFC35146-4D9E-E345-8A35-1847C539967D}"/>
                </a:ext>
              </a:extLst>
            </p:cNvPr>
            <p:cNvSpPr/>
            <p:nvPr/>
          </p:nvSpPr>
          <p:spPr>
            <a:xfrm>
              <a:off x="5255288" y="1129384"/>
              <a:ext cx="7347647" cy="5678478"/>
            </a:xfrm>
            <a:prstGeom prst="rect">
              <a:avLst/>
            </a:prstGeom>
            <a:solidFill>
              <a:schemeClr val="tx1"/>
            </a:solidFill>
          </p:spPr>
          <p:txBody>
            <a:bodyPr wrap="square">
              <a:spAutoFit/>
            </a:bodyPr>
            <a:lstStyle/>
            <a:p>
              <a:r>
                <a:rPr lang="en-US" sz="1100" dirty="0">
                  <a:solidFill>
                    <a:schemeClr val="bg1"/>
                  </a:solidFill>
                  <a:latin typeface="Courier" pitchFamily="2" charset="0"/>
                </a:rPr>
                <a:t>---</a:t>
              </a:r>
            </a:p>
            <a:p>
              <a:r>
                <a:rPr lang="en-US" sz="1100" dirty="0">
                  <a:solidFill>
                    <a:schemeClr val="bg1"/>
                  </a:solidFill>
                  <a:latin typeface="Courier" pitchFamily="2" charset="0"/>
                </a:rPr>
                <a:t>- !policy</a:t>
              </a:r>
            </a:p>
            <a:p>
              <a:r>
                <a:rPr lang="en-US" sz="1100" dirty="0">
                  <a:solidFill>
                    <a:schemeClr val="bg1"/>
                  </a:solidFill>
                  <a:latin typeface="Courier" pitchFamily="2" charset="0"/>
                </a:rPr>
                <a:t>  id: secrets</a:t>
              </a:r>
            </a:p>
            <a:p>
              <a:endParaRPr lang="en-US" sz="1100" dirty="0">
                <a:solidFill>
                  <a:schemeClr val="bg1"/>
                </a:solidFill>
                <a:latin typeface="Courier" pitchFamily="2" charset="0"/>
              </a:endParaRPr>
            </a:p>
            <a:p>
              <a:r>
                <a:rPr lang="en-US" sz="1100" dirty="0">
                  <a:solidFill>
                    <a:schemeClr val="bg1"/>
                  </a:solidFill>
                  <a:latin typeface="Courier" pitchFamily="2" charset="0"/>
                </a:rPr>
                <a:t>  - !group consumers</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&amp;vars</a:t>
              </a:r>
            </a:p>
            <a:p>
              <a:r>
                <a:rPr lang="en-US" sz="1100" dirty="0">
                  <a:solidFill>
                    <a:schemeClr val="bg1"/>
                  </a:solidFill>
                  <a:latin typeface="Courier" pitchFamily="2" charset="0"/>
                </a:rPr>
                <a:t>    - !variable sub1-rgrp1</a:t>
              </a:r>
            </a:p>
            <a:p>
              <a:r>
                <a:rPr lang="en-US" sz="1100" dirty="0">
                  <a:solidFill>
                    <a:schemeClr val="bg1"/>
                  </a:solidFill>
                  <a:latin typeface="Courier" pitchFamily="2" charset="0"/>
                </a:rPr>
                <a:t>    - !variable rgrp1-sid1</a:t>
              </a:r>
            </a:p>
            <a:p>
              <a:r>
                <a:rPr lang="en-US" sz="1100" dirty="0">
                  <a:solidFill>
                    <a:schemeClr val="bg1"/>
                  </a:solidFill>
                  <a:latin typeface="Courier" pitchFamily="2" charset="0"/>
                </a:rPr>
                <a:t>    - !variable rgrp1-uid1</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 !permit</a:t>
              </a:r>
            </a:p>
            <a:p>
              <a:r>
                <a:rPr lang="en-US" sz="1100" dirty="0">
                  <a:solidFill>
                    <a:schemeClr val="bg1"/>
                  </a:solidFill>
                  <a:latin typeface="Courier" pitchFamily="2" charset="0"/>
                </a:rPr>
                <a:t>    role: !group consumers</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*vars</a:t>
              </a:r>
            </a:p>
            <a:p>
              <a:r>
                <a:rPr lang="en-US" sz="1100" dirty="0">
                  <a:solidFill>
                    <a:schemeClr val="bg1"/>
                  </a:solidFill>
                  <a:latin typeface="Courier" pitchFamily="2" charset="0"/>
                </a:rPr>
                <a:t>    </a:t>
              </a:r>
            </a:p>
            <a:p>
              <a:endParaRPr lang="en-US" sz="1100" dirty="0">
                <a:solidFill>
                  <a:schemeClr val="bg1"/>
                </a:solidFill>
                <a:latin typeface="Courier" pitchFamily="2" charset="0"/>
              </a:endParaRPr>
            </a:p>
            <a:p>
              <a:r>
                <a:rPr lang="en-US" sz="1100" dirty="0">
                  <a:solidFill>
                    <a:schemeClr val="bg1"/>
                  </a:solidFill>
                  <a:latin typeface="Courier" pitchFamily="2" charset="0"/>
                </a:rPr>
                <a:t>- !grant</a:t>
              </a:r>
            </a:p>
            <a:p>
              <a:r>
                <a:rPr lang="en-US" sz="1100" dirty="0">
                  <a:solidFill>
                    <a:schemeClr val="bg1"/>
                  </a:solidFill>
                  <a:latin typeface="Courier" pitchFamily="2" charset="0"/>
                </a:rPr>
                <a:t>  role: !group secrets/consumers</a:t>
              </a:r>
            </a:p>
            <a:p>
              <a:r>
                <a:rPr lang="en-US" sz="1100" dirty="0">
                  <a:solidFill>
                    <a:schemeClr val="bg1"/>
                  </a:solidFill>
                  <a:latin typeface="Courier" pitchFamily="2" charset="0"/>
                </a:rPr>
                <a:t>  member: !host my-apps/rgrp1</a:t>
              </a:r>
            </a:p>
            <a:p>
              <a:endParaRPr lang="en-US" sz="1100" dirty="0">
                <a:solidFill>
                  <a:schemeClr val="bg1"/>
                </a:solidFill>
                <a:latin typeface="Courier" pitchFamily="2" charset="0"/>
              </a:endParaRPr>
            </a:p>
            <a:p>
              <a:endParaRPr lang="en-US" sz="1100" dirty="0">
                <a:solidFill>
                  <a:schemeClr val="bg1"/>
                </a:solidFill>
                <a:latin typeface="Courier" pitchFamily="2" charset="0"/>
              </a:endParaRPr>
            </a:p>
            <a:p>
              <a:r>
                <a:rPr lang="en-US" sz="1100" dirty="0">
                  <a:solidFill>
                    <a:schemeClr val="bg1"/>
                  </a:solidFill>
                  <a:latin typeface="Courier" pitchFamily="2" charset="0"/>
                </a:rPr>
                <a:t>- !permit</a:t>
              </a:r>
            </a:p>
            <a:p>
              <a:r>
                <a:rPr lang="en-US" sz="1100" dirty="0">
                  <a:solidFill>
                    <a:schemeClr val="bg1"/>
                  </a:solidFill>
                  <a:latin typeface="Courier" pitchFamily="2" charset="0"/>
                </a:rPr>
                <a:t>  role: !host my-apps/rgrp1-sid1</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!variable secrets/rgrp1-sid1</a:t>
              </a:r>
            </a:p>
            <a:p>
              <a:endParaRPr lang="en-US" sz="1100" dirty="0">
                <a:solidFill>
                  <a:schemeClr val="bg1"/>
                </a:solidFill>
                <a:latin typeface="Courier" pitchFamily="2" charset="0"/>
              </a:endParaRPr>
            </a:p>
            <a:p>
              <a:r>
                <a:rPr lang="en-US" sz="1100" dirty="0">
                  <a:solidFill>
                    <a:schemeClr val="bg1"/>
                  </a:solidFill>
                  <a:latin typeface="Courier" pitchFamily="2" charset="0"/>
                </a:rPr>
                <a:t>- !permit</a:t>
              </a:r>
            </a:p>
            <a:p>
              <a:r>
                <a:rPr lang="en-US" sz="1100" dirty="0">
                  <a:solidFill>
                    <a:schemeClr val="bg1"/>
                  </a:solidFill>
                  <a:latin typeface="Courier" pitchFamily="2" charset="0"/>
                </a:rPr>
                <a:t>  role: !host my-apps/rgrp1-uid1</a:t>
              </a:r>
            </a:p>
            <a:p>
              <a:r>
                <a:rPr lang="en-US" sz="1100" dirty="0">
                  <a:solidFill>
                    <a:schemeClr val="bg1"/>
                  </a:solidFill>
                  <a:latin typeface="Courier" pitchFamily="2" charset="0"/>
                </a:rPr>
                <a:t>  privilege: [ read, execute ]</a:t>
              </a:r>
            </a:p>
            <a:p>
              <a:r>
                <a:rPr lang="en-US" sz="1100" dirty="0">
                  <a:solidFill>
                    <a:schemeClr val="bg1"/>
                  </a:solidFill>
                  <a:latin typeface="Courier" pitchFamily="2" charset="0"/>
                </a:rPr>
                <a:t>  resource: !variable secrets/rgrp1-uid1</a:t>
              </a:r>
            </a:p>
          </p:txBody>
        </p:sp>
      </p:grpSp>
    </p:spTree>
    <p:extLst>
      <p:ext uri="{BB962C8B-B14F-4D97-AF65-F5344CB8AC3E}">
        <p14:creationId xmlns:p14="http://schemas.microsoft.com/office/powerpoint/2010/main" val="122908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5BDD7A66-C0B2-C342-B258-F91261C3EB20}"/>
              </a:ext>
            </a:extLst>
          </p:cNvPr>
          <p:cNvSpPr>
            <a:spLocks noGrp="1"/>
          </p:cNvSpPr>
          <p:nvPr>
            <p:ph type="title"/>
          </p:nvPr>
        </p:nvSpPr>
        <p:spPr>
          <a:xfrm>
            <a:off x="625258" y="655985"/>
            <a:ext cx="10961316" cy="498598"/>
          </a:xfrm>
        </p:spPr>
        <p:txBody>
          <a:bodyPr/>
          <a:lstStyle/>
          <a:p>
            <a:r>
              <a:rPr lang="en-US"/>
              <a:t>Crypto Details</a:t>
            </a:r>
            <a:endParaRPr lang="en-US" dirty="0"/>
          </a:p>
        </p:txBody>
      </p:sp>
      <p:sp>
        <p:nvSpPr>
          <p:cNvPr id="8" name="Content Placeholder 7">
            <a:extLst>
              <a:ext uri="{FF2B5EF4-FFF2-40B4-BE49-F238E27FC236}">
                <a16:creationId xmlns:a16="http://schemas.microsoft.com/office/drawing/2014/main" id="{35608048-0CF5-2346-B9AE-8714E5DDA45A}"/>
              </a:ext>
            </a:extLst>
          </p:cNvPr>
          <p:cNvSpPr>
            <a:spLocks noGrp="1"/>
          </p:cNvSpPr>
          <p:nvPr>
            <p:ph idx="1"/>
          </p:nvPr>
        </p:nvSpPr>
        <p:spPr>
          <a:xfrm>
            <a:off x="600075" y="1455738"/>
            <a:ext cx="10987088" cy="2138362"/>
          </a:xfrm>
        </p:spPr>
        <p:txBody>
          <a:bodyPr>
            <a:noAutofit/>
          </a:bodyPr>
          <a:lstStyle/>
          <a:p>
            <a:r>
              <a:rPr lang="en" sz="2000" dirty="0">
                <a:sym typeface="Calibri"/>
              </a:rPr>
              <a:t>Data at rest:</a:t>
            </a:r>
          </a:p>
          <a:p>
            <a:pPr lvl="1"/>
            <a:r>
              <a:rPr lang="en" sz="2000" dirty="0">
                <a:sym typeface="Calibri"/>
              </a:rPr>
              <a:t>Database encryption uses 256-bit AES.</a:t>
            </a:r>
          </a:p>
          <a:p>
            <a:pPr lvl="1"/>
            <a:r>
              <a:rPr lang="en" sz="2000" dirty="0">
                <a:sym typeface="Calibri"/>
              </a:rPr>
              <a:t>Master keys are encrypted with 256-bit AES.</a:t>
            </a:r>
          </a:p>
          <a:p>
            <a:pPr lvl="1"/>
            <a:r>
              <a:rPr lang="en" sz="2000" dirty="0">
                <a:sym typeface="Calibri"/>
              </a:rPr>
              <a:t>Signed tokens use asymmetric RSA with 2048 modulus.</a:t>
            </a:r>
          </a:p>
          <a:p>
            <a:pPr lvl="1"/>
            <a:r>
              <a:rPr lang="en" sz="2000" dirty="0">
                <a:sym typeface="Calibri"/>
              </a:rPr>
              <a:t>Password hashing is done with one-way </a:t>
            </a:r>
            <a:r>
              <a:rPr lang="en" sz="2000" dirty="0" err="1">
                <a:sym typeface="Calibri"/>
              </a:rPr>
              <a:t>bcrypt</a:t>
            </a:r>
            <a:r>
              <a:rPr lang="en" sz="2000" dirty="0">
                <a:sym typeface="Calibri"/>
              </a:rPr>
              <a:t>, with a work factor of 12.</a:t>
            </a:r>
          </a:p>
          <a:p>
            <a:endParaRPr lang="en" sz="2000" dirty="0">
              <a:sym typeface="Calibri"/>
            </a:endParaRPr>
          </a:p>
          <a:p>
            <a:r>
              <a:rPr lang="en" sz="2000" dirty="0">
                <a:sym typeface="Calibri"/>
              </a:rPr>
              <a:t>Data in motion:</a:t>
            </a:r>
          </a:p>
          <a:p>
            <a:pPr lvl="1"/>
            <a:r>
              <a:rPr lang="en" sz="2000" dirty="0">
                <a:sym typeface="Calibri"/>
              </a:rPr>
              <a:t>All access uses HTTPS (UI and API calls)</a:t>
            </a:r>
          </a:p>
          <a:p>
            <a:pPr lvl="1"/>
            <a:r>
              <a:rPr lang="en" sz="2000" dirty="0">
                <a:sym typeface="Calibri"/>
              </a:rPr>
              <a:t>TLS 1.2 protocol only. No older TLS or SSL protocols supported.</a:t>
            </a:r>
          </a:p>
          <a:p>
            <a:pPr lvl="1"/>
            <a:r>
              <a:rPr lang="en" sz="2000" dirty="0">
                <a:sym typeface="Calibri"/>
              </a:rPr>
              <a:t>Lowest strength cipher key size that can be negotiated is 128-bit, highest is 256-bit.</a:t>
            </a:r>
          </a:p>
          <a:p>
            <a:pPr lvl="1"/>
            <a:r>
              <a:rPr lang="en" sz="2000" dirty="0">
                <a:sym typeface="Calibri"/>
              </a:rPr>
              <a:t>Diffie-Hellman key exchange within TLS sessions uses 3072-bit discrete logarithm group size, or 256-bit elliptic curve.</a:t>
            </a:r>
          </a:p>
          <a:p>
            <a:endParaRPr lang="en-US" sz="2000" dirty="0"/>
          </a:p>
        </p:txBody>
      </p:sp>
    </p:spTree>
    <p:extLst>
      <p:ext uri="{BB962C8B-B14F-4D97-AF65-F5344CB8AC3E}">
        <p14:creationId xmlns:p14="http://schemas.microsoft.com/office/powerpoint/2010/main" val="71754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a:t>Pivotal Cloud Foundry</a:t>
            </a:r>
            <a:endParaRPr lang="en-US" i="1" cap="none" dirty="0"/>
          </a:p>
        </p:txBody>
      </p:sp>
      <p:sp>
        <p:nvSpPr>
          <p:cNvPr id="4" name="Slide Number Placeholder 3"/>
          <p:cNvSpPr>
            <a:spLocks noGrp="1"/>
          </p:cNvSpPr>
          <p:nvPr>
            <p:ph type="sldNum" sz="quarter" idx="12"/>
          </p:nvPr>
        </p:nvSpPr>
        <p:spPr/>
        <p:txBody>
          <a:bodyPr/>
          <a:lstStyle/>
          <a:p>
            <a:r>
              <a:rPr lang="en-US" dirty="0">
                <a:solidFill>
                  <a:srgbClr val="FFFFFF"/>
                </a:solidFill>
              </a:rPr>
              <a:t> </a:t>
            </a:r>
          </a:p>
        </p:txBody>
      </p:sp>
    </p:spTree>
    <p:extLst>
      <p:ext uri="{BB962C8B-B14F-4D97-AF65-F5344CB8AC3E}">
        <p14:creationId xmlns:p14="http://schemas.microsoft.com/office/powerpoint/2010/main" val="2823475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609600" y="0"/>
            <a:ext cx="10972800" cy="9963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Pivotal Cloud Foundry</a:t>
            </a:r>
          </a:p>
        </p:txBody>
      </p:sp>
      <p:pic>
        <p:nvPicPr>
          <p:cNvPr id="9" name="Shape 112">
            <a:extLst>
              <a:ext uri="{FF2B5EF4-FFF2-40B4-BE49-F238E27FC236}">
                <a16:creationId xmlns:a16="http://schemas.microsoft.com/office/drawing/2014/main" id="{4014EAD6-6C95-4B46-9890-E998477100FF}"/>
              </a:ext>
            </a:extLst>
          </p:cNvPr>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3718560" y="1347482"/>
            <a:ext cx="4709603" cy="2070716"/>
          </a:xfrm>
          <a:prstGeom prst="rect">
            <a:avLst/>
          </a:prstGeom>
          <a:noFill/>
          <a:ln>
            <a:noFill/>
          </a:ln>
        </p:spPr>
      </p:pic>
      <p:sp>
        <p:nvSpPr>
          <p:cNvPr id="11" name="Shape 110">
            <a:extLst>
              <a:ext uri="{FF2B5EF4-FFF2-40B4-BE49-F238E27FC236}">
                <a16:creationId xmlns:a16="http://schemas.microsoft.com/office/drawing/2014/main" id="{400FD476-9FC6-9F48-B66D-2CA7A1412EC3}"/>
              </a:ext>
            </a:extLst>
          </p:cNvPr>
          <p:cNvSpPr txBox="1">
            <a:spLocks/>
          </p:cNvSpPr>
          <p:nvPr/>
        </p:nvSpPr>
        <p:spPr>
          <a:xfrm>
            <a:off x="1341501" y="3805956"/>
            <a:ext cx="8686800" cy="2067857"/>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Industry leading Platform-as-a-service. </a:t>
            </a:r>
            <a:endParaRPr lang="en-US" sz="1600" dirty="0">
              <a:solidFill>
                <a:schemeClr val="accent1"/>
              </a:solidFill>
            </a:endParaRP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Enables high velocity continuous delivery of applications.</a:t>
            </a: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Simplifies operations by offering a nearly complete ecosystem for developing applications.</a:t>
            </a:r>
          </a:p>
          <a:p>
            <a:pPr marL="342900" indent="-342900">
              <a:lnSpc>
                <a:spcPct val="115000"/>
              </a:lnSpc>
              <a:spcBef>
                <a:spcPts val="1000"/>
              </a:spcBef>
              <a:buClr>
                <a:schemeClr val="dk1"/>
              </a:buClr>
              <a:buSzPts val="1100"/>
              <a:buFont typeface="Wingdings" pitchFamily="2" charset="2"/>
              <a:buChar char="§"/>
            </a:pPr>
            <a:r>
              <a:rPr lang="en-US" sz="1600" dirty="0">
                <a:solidFill>
                  <a:schemeClr val="tx1"/>
                </a:solidFill>
              </a:rPr>
              <a:t>Large footprint in the enterprise. Customers include CITI, The Home Depot, JPMC, Boeing, and many more</a:t>
            </a:r>
          </a:p>
          <a:p>
            <a:pPr marL="0" indent="0">
              <a:buFont typeface="Merriweather Sans"/>
              <a:buNone/>
            </a:pPr>
            <a:endParaRPr lang="en-US" sz="1800" dirty="0">
              <a:solidFill>
                <a:schemeClr val="accent1"/>
              </a:solidFill>
            </a:endParaRPr>
          </a:p>
        </p:txBody>
      </p:sp>
    </p:spTree>
    <p:extLst>
      <p:ext uri="{BB962C8B-B14F-4D97-AF65-F5344CB8AC3E}">
        <p14:creationId xmlns:p14="http://schemas.microsoft.com/office/powerpoint/2010/main" val="258686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Shape 110"/>
          <p:cNvSpPr txBox="1">
            <a:spLocks noGrp="1"/>
          </p:cNvSpPr>
          <p:nvPr>
            <p:ph idx="1"/>
          </p:nvPr>
        </p:nvSpPr>
        <p:spPr>
          <a:xfrm>
            <a:off x="4402899" y="1414272"/>
            <a:ext cx="7445490" cy="4780811"/>
          </a:xfrm>
          <a:prstGeom prst="rect">
            <a:avLst/>
          </a:prstGeom>
          <a:noFill/>
          <a:ln>
            <a:noFill/>
          </a:ln>
        </p:spPr>
        <p:txBody>
          <a:bodyPr wrap="square" lIns="91425" tIns="45700" rIns="91425" bIns="45700" anchor="t" anchorCtr="0">
            <a:noAutofit/>
          </a:bodyPr>
          <a:lstStyle/>
          <a:p>
            <a:pPr lvl="0" rtl="0">
              <a:lnSpc>
                <a:spcPct val="115000"/>
              </a:lnSpc>
              <a:spcBef>
                <a:spcPts val="1000"/>
              </a:spcBef>
              <a:spcAft>
                <a:spcPts val="0"/>
              </a:spcAft>
              <a:buClr>
                <a:schemeClr val="dk1"/>
              </a:buClr>
              <a:buSzPts val="1100"/>
              <a:buFont typeface="Wingdings" pitchFamily="2" charset="2"/>
              <a:buChar char="§"/>
            </a:pPr>
            <a:r>
              <a:rPr lang="en-US" sz="2000" dirty="0">
                <a:solidFill>
                  <a:schemeClr val="dk1"/>
                </a:solidFill>
              </a:rPr>
              <a:t>Secrets managed by CyberArk and </a:t>
            </a:r>
            <a:r>
              <a:rPr lang="en-US" sz="2000" dirty="0" err="1">
                <a:solidFill>
                  <a:schemeClr val="dk1"/>
                </a:solidFill>
              </a:rPr>
              <a:t>Conjur</a:t>
            </a:r>
            <a:r>
              <a:rPr lang="en-US" sz="2000" dirty="0">
                <a:solidFill>
                  <a:schemeClr val="dk1"/>
                </a:solidFill>
              </a:rPr>
              <a:t> are delivered securely to applications running in Pivotal Cloud Foundry</a:t>
            </a:r>
            <a:br>
              <a:rPr lang="en-US" sz="2000" dirty="0">
                <a:solidFill>
                  <a:schemeClr val="dk1"/>
                </a:solidFill>
              </a:rPr>
            </a:br>
            <a:endParaRPr lang="en-US" dirty="0">
              <a:solidFill>
                <a:schemeClr val="accent1"/>
              </a:solidFill>
            </a:endParaRPr>
          </a:p>
          <a:p>
            <a:pPr>
              <a:lnSpc>
                <a:spcPct val="115000"/>
              </a:lnSpc>
              <a:spcBef>
                <a:spcPts val="1000"/>
              </a:spcBef>
              <a:buClr>
                <a:schemeClr val="dk1"/>
              </a:buClr>
              <a:buSzPts val="1100"/>
              <a:buFont typeface="Wingdings" pitchFamily="2" charset="2"/>
              <a:buChar char="§"/>
            </a:pPr>
            <a:r>
              <a:rPr lang="en-US" dirty="0">
                <a:solidFill>
                  <a:schemeClr val="dk1"/>
                </a:solidFill>
              </a:rPr>
              <a:t>No developer impedance. </a:t>
            </a:r>
            <a:r>
              <a:rPr lang="en-US" sz="2000" dirty="0">
                <a:solidFill>
                  <a:schemeClr val="dk1"/>
                </a:solidFill>
              </a:rPr>
              <a:t>Seamlessly integrated into the PCF Environment and Developer Workflow.</a:t>
            </a:r>
            <a:br>
              <a:rPr lang="en-US" sz="2000" dirty="0">
                <a:solidFill>
                  <a:schemeClr val="dk1"/>
                </a:solidFill>
              </a:rPr>
            </a:br>
            <a:endParaRPr lang="en-US" sz="2000" dirty="0">
              <a:solidFill>
                <a:schemeClr val="dk1"/>
              </a:solidFill>
            </a:endParaRPr>
          </a:p>
          <a:p>
            <a:pPr>
              <a:lnSpc>
                <a:spcPct val="115000"/>
              </a:lnSpc>
              <a:spcBef>
                <a:spcPts val="1000"/>
              </a:spcBef>
              <a:buClr>
                <a:schemeClr val="dk1"/>
              </a:buClr>
              <a:buSzPts val="1100"/>
              <a:buFont typeface="Wingdings" pitchFamily="2" charset="2"/>
              <a:buChar char="§"/>
            </a:pPr>
            <a:r>
              <a:rPr lang="en-US" sz="2000" dirty="0">
                <a:solidFill>
                  <a:schemeClr val="dk1"/>
                </a:solidFill>
              </a:rPr>
              <a:t>Security teams enabled to bring security best practices to PCF and meet compliance requirements</a:t>
            </a:r>
          </a:p>
          <a:p>
            <a:pPr marL="0" indent="0">
              <a:lnSpc>
                <a:spcPct val="115000"/>
              </a:lnSpc>
              <a:spcBef>
                <a:spcPts val="1000"/>
              </a:spcBef>
              <a:buClr>
                <a:schemeClr val="dk1"/>
              </a:buClr>
              <a:buSzPts val="1100"/>
              <a:buNone/>
            </a:pPr>
            <a:endParaRPr lang="en-US" sz="2000" dirty="0">
              <a:solidFill>
                <a:schemeClr val="dk1"/>
              </a:solidFill>
            </a:endParaRPr>
          </a:p>
          <a:p>
            <a:pPr marL="0" lvl="0" indent="0" rtl="0">
              <a:lnSpc>
                <a:spcPct val="115000"/>
              </a:lnSpc>
              <a:spcBef>
                <a:spcPts val="1000"/>
              </a:spcBef>
              <a:spcAft>
                <a:spcPts val="0"/>
              </a:spcAft>
              <a:buClr>
                <a:schemeClr val="dk1"/>
              </a:buClr>
              <a:buSzPts val="1100"/>
              <a:buFont typeface="Arial"/>
              <a:buNone/>
            </a:pPr>
            <a:endParaRPr lang="en-US" sz="2000" dirty="0">
              <a:solidFill>
                <a:schemeClr val="dk1"/>
              </a:solidFill>
            </a:endParaRPr>
          </a:p>
          <a:p>
            <a:pPr marL="0" marR="0" lvl="0" indent="0" algn="l" rtl="0">
              <a:spcBef>
                <a:spcPts val="950"/>
              </a:spcBef>
              <a:spcAft>
                <a:spcPts val="0"/>
              </a:spcAft>
              <a:buClr>
                <a:schemeClr val="accent1"/>
              </a:buClr>
              <a:buSzPts val="2400"/>
              <a:buFont typeface="Merriweather Sans"/>
              <a:buNone/>
            </a:pPr>
            <a:endParaRPr dirty="0">
              <a:solidFill>
                <a:schemeClr val="accent1"/>
              </a:solidFill>
            </a:endParaRPr>
          </a:p>
        </p:txBody>
      </p:sp>
      <p:sp>
        <p:nvSpPr>
          <p:cNvPr id="109" name="Shape 109"/>
          <p:cNvSpPr txBox="1">
            <a:spLocks noGrp="1"/>
          </p:cNvSpPr>
          <p:nvPr>
            <p:ph type="title"/>
          </p:nvPr>
        </p:nvSpPr>
        <p:spPr>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sym typeface="Arial"/>
              </a:rPr>
              <a:t>Key Benefits</a:t>
            </a:r>
          </a:p>
        </p:txBody>
      </p:sp>
    </p:spTree>
    <p:extLst>
      <p:ext uri="{BB962C8B-B14F-4D97-AF65-F5344CB8AC3E}">
        <p14:creationId xmlns:p14="http://schemas.microsoft.com/office/powerpoint/2010/main" val="4107193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Content Placeholder 2"/>
          <p:cNvSpPr>
            <a:spLocks noGrp="1"/>
          </p:cNvSpPr>
          <p:nvPr>
            <p:ph idx="1"/>
          </p:nvPr>
        </p:nvSpPr>
        <p:spPr>
          <a:xfrm>
            <a:off x="4402899" y="1328928"/>
            <a:ext cx="7445490" cy="4866155"/>
          </a:xfrm>
        </p:spPr>
        <p:txBody>
          <a:bodyPr/>
          <a:lstStyle/>
          <a:p>
            <a:pPr marL="0" indent="0">
              <a:buNone/>
            </a:pPr>
            <a:r>
              <a:rPr lang="en-US" sz="1600" b="1" dirty="0"/>
              <a:t>Open Service Broker</a:t>
            </a:r>
            <a:br>
              <a:rPr lang="en-US" sz="1600" b="1" dirty="0"/>
            </a:br>
            <a:r>
              <a:rPr lang="en-US" sz="1600" dirty="0"/>
              <a:t>Within the Pivotal Cloud Foundry ecosystem, the Service Broker pattern has emerged as the standard for integrating services. The Service Broker pattern implements the </a:t>
            </a:r>
            <a:r>
              <a:rPr lang="en-US" sz="1600" u="sng" dirty="0">
                <a:hlinkClick r:id="rId3"/>
              </a:rPr>
              <a:t>Open Service Broker API standard</a:t>
            </a:r>
            <a:r>
              <a:rPr lang="en-US" sz="1600" dirty="0"/>
              <a:t> it is backed by the Linux Project Foundation.</a:t>
            </a:r>
          </a:p>
          <a:p>
            <a:pPr marL="0" indent="0">
              <a:buNone/>
            </a:pPr>
            <a:r>
              <a:rPr lang="en-US" sz="1600" b="1" dirty="0"/>
              <a:t>Summon </a:t>
            </a:r>
            <a:r>
              <a:rPr lang="en-US" sz="1600" b="1" dirty="0" err="1"/>
              <a:t>Buildpack</a:t>
            </a:r>
            <a:br>
              <a:rPr lang="en-US" sz="1600" b="1" dirty="0"/>
            </a:br>
            <a:r>
              <a:rPr lang="en-US" sz="1600" dirty="0" err="1"/>
              <a:t>Buildpacks</a:t>
            </a:r>
            <a:r>
              <a:rPr lang="en-US" sz="1600" dirty="0"/>
              <a:t> provide framework and runtime support for apps. </a:t>
            </a:r>
            <a:r>
              <a:rPr lang="en-US" sz="1600" dirty="0" err="1"/>
              <a:t>Buildpacks</a:t>
            </a:r>
            <a:r>
              <a:rPr lang="en-US" sz="1600" dirty="0"/>
              <a:t> typically examine your apps to determine what dependencies to download and how to configure the apps to communicate with bound services. The Summon Build Pack installs and configures Summon.</a:t>
            </a:r>
            <a:r>
              <a:rPr lang="en-US" sz="1600" dirty="0">
                <a:hlinkClick r:id="rId4"/>
              </a:rPr>
              <a:t> Summon </a:t>
            </a:r>
            <a:r>
              <a:rPr lang="en-US" sz="1600" dirty="0"/>
              <a:t>is a an lightweight, open source tool provided by CyberArk for securely injecting secrets into a process.</a:t>
            </a:r>
          </a:p>
          <a:p>
            <a:pPr marL="0" indent="0">
              <a:buNone/>
            </a:pPr>
            <a:r>
              <a:rPr lang="en-US" sz="1600" b="1" dirty="0" err="1"/>
              <a:t>Conjur</a:t>
            </a:r>
            <a:br>
              <a:rPr lang="en-US" sz="1600" b="1" dirty="0"/>
            </a:br>
            <a:r>
              <a:rPr lang="en-US" sz="1600" dirty="0" err="1"/>
              <a:t>Conjur</a:t>
            </a:r>
            <a:r>
              <a:rPr lang="en-US" sz="1600" dirty="0"/>
              <a:t> is an enterprise-ready secrets management solution for cloud and DevOps environments. Open source version of Conjur is available at </a:t>
            </a:r>
            <a:r>
              <a:rPr lang="en-US" sz="1600" dirty="0">
                <a:hlinkClick r:id="rId5"/>
              </a:rPr>
              <a:t>conjur.org</a:t>
            </a:r>
            <a:r>
              <a:rPr lang="en-US" sz="1600" dirty="0"/>
              <a:t>.</a:t>
            </a:r>
          </a:p>
          <a:p>
            <a:pPr marL="0" indent="0">
              <a:buNone/>
            </a:pPr>
            <a:endParaRPr lang="en-US" sz="1600" b="1" dirty="0"/>
          </a:p>
          <a:p>
            <a:endParaRPr lang="en-US" sz="1600" dirty="0"/>
          </a:p>
        </p:txBody>
      </p:sp>
      <p:sp>
        <p:nvSpPr>
          <p:cNvPr id="119" name="Shape 119"/>
          <p:cNvSpPr txBox="1">
            <a:spLocks noGrp="1"/>
          </p:cNvSpPr>
          <p:nvPr>
            <p:ph type="title"/>
          </p:nvPr>
        </p:nvSpPr>
        <p:spPr>
          <a:xfrm>
            <a:off x="78659" y="482252"/>
            <a:ext cx="3746090" cy="5906022"/>
          </a:xfrm>
          <a:prstGeom prst="rect">
            <a:avLst/>
          </a:prstGeom>
          <a:noFill/>
          <a:ln>
            <a:noFill/>
          </a:ln>
        </p:spPr>
        <p:txBody>
          <a:bodyPr wrap="square" lIns="91425" tIns="45700" rIns="91425" bIns="45700" anchor="ctr" anchorCtr="0">
            <a:noAutofit/>
          </a:bodyPr>
          <a:lstStyle/>
          <a:p>
            <a:pPr>
              <a:spcBef>
                <a:spcPts val="0"/>
              </a:spcBef>
              <a:buClr>
                <a:schemeClr val="accent1"/>
              </a:buClr>
              <a:buSzPts val="2800"/>
            </a:pPr>
            <a:r>
              <a:rPr lang="en-US" dirty="0">
                <a:sym typeface="Arial"/>
              </a:rPr>
              <a:t>Components</a:t>
            </a:r>
          </a:p>
        </p:txBody>
      </p:sp>
    </p:spTree>
    <p:extLst>
      <p:ext uri="{BB962C8B-B14F-4D97-AF65-F5344CB8AC3E}">
        <p14:creationId xmlns:p14="http://schemas.microsoft.com/office/powerpoint/2010/main" val="356757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609600" y="170688"/>
            <a:ext cx="10972800" cy="996300"/>
          </a:xfrm>
          <a:prstGeom prst="rect">
            <a:avLst/>
          </a:prstGeom>
          <a:noFill/>
          <a:ln>
            <a:noFill/>
          </a:ln>
        </p:spPr>
        <p:txBody>
          <a:bodyPr wrap="square" lIns="91425" tIns="45700" rIns="91425" bIns="45700" anchor="ctr" anchorCtr="0">
            <a:noAutofit/>
          </a:bodyPr>
          <a:lstStyle/>
          <a:p>
            <a:pPr marL="0" marR="0" lvl="0" indent="0" algn="l" rtl="0">
              <a:spcBef>
                <a:spcPts val="0"/>
              </a:spcBef>
              <a:spcAft>
                <a:spcPts val="0"/>
              </a:spcAft>
              <a:buClr>
                <a:schemeClr val="accent1"/>
              </a:buClr>
              <a:buSzPts val="2800"/>
              <a:buFont typeface="Arial"/>
              <a:buNone/>
            </a:pPr>
            <a:r>
              <a:rPr lang="en-US" dirty="0"/>
              <a:t>Service is installed and configured via the Ops Manager</a:t>
            </a:r>
            <a:endParaRPr sz="2800" b="1" i="0" u="none" strike="noStrike" cap="none" dirty="0">
              <a:solidFill>
                <a:schemeClr val="accent1"/>
              </a:solidFill>
              <a:latin typeface="Arial"/>
              <a:ea typeface="Arial"/>
              <a:cs typeface="Arial"/>
              <a:sym typeface="Arial"/>
            </a:endParaRPr>
          </a:p>
        </p:txBody>
      </p:sp>
      <p:grpSp>
        <p:nvGrpSpPr>
          <p:cNvPr id="2" name="Group 1">
            <a:extLst>
              <a:ext uri="{FF2B5EF4-FFF2-40B4-BE49-F238E27FC236}">
                <a16:creationId xmlns:a16="http://schemas.microsoft.com/office/drawing/2014/main" id="{EEC2CDA9-F525-4944-8400-8FE1A42C6DB9}"/>
              </a:ext>
            </a:extLst>
          </p:cNvPr>
          <p:cNvGrpSpPr/>
          <p:nvPr/>
        </p:nvGrpSpPr>
        <p:grpSpPr>
          <a:xfrm>
            <a:off x="609600" y="1562895"/>
            <a:ext cx="5662613" cy="3602835"/>
            <a:chOff x="609600" y="1248564"/>
            <a:chExt cx="7362048" cy="4684100"/>
          </a:xfrm>
          <a:effectLst>
            <a:outerShdw blurRad="50800" dist="38100" dir="2700000" algn="tl" rotWithShape="0">
              <a:prstClr val="black">
                <a:alpha val="40000"/>
              </a:prstClr>
            </a:outerShdw>
          </a:effectLst>
        </p:grpSpPr>
        <p:pic>
          <p:nvPicPr>
            <p:cNvPr id="127" name="Shape 127"/>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609600" y="1248564"/>
              <a:ext cx="7362048" cy="4684100"/>
            </a:xfrm>
            <a:prstGeom prst="rect">
              <a:avLst/>
            </a:prstGeom>
            <a:noFill/>
            <a:ln>
              <a:noFill/>
            </a:ln>
          </p:spPr>
        </p:pic>
        <p:pic>
          <p:nvPicPr>
            <p:cNvPr id="128" name="Shape 12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2649632" y="2347465"/>
              <a:ext cx="1584950" cy="1591825"/>
            </a:xfrm>
            <a:prstGeom prst="rect">
              <a:avLst/>
            </a:prstGeom>
            <a:noFill/>
            <a:ln>
              <a:noFill/>
            </a:ln>
          </p:spPr>
        </p:pic>
      </p:grpSp>
      <p:pic>
        <p:nvPicPr>
          <p:cNvPr id="5" name="Shape 135">
            <a:extLst>
              <a:ext uri="{FF2B5EF4-FFF2-40B4-BE49-F238E27FC236}">
                <a16:creationId xmlns:a16="http://schemas.microsoft.com/office/drawing/2014/main" id="{3992977D-2A02-1C43-9848-1288E4A0FD65}"/>
              </a:ext>
            </a:extLst>
          </p:cNvPr>
          <p:cNvPicPr preferRelativeResize="0"/>
          <p:nvPr/>
        </p:nvPicPr>
        <p:blipFill>
          <a:blip r:embed="rId5" cstate="print">
            <a:alphaModFix/>
            <a:extLst>
              <a:ext uri="{28A0092B-C50C-407E-A947-70E740481C1C}">
                <a14:useLocalDpi xmlns:a14="http://schemas.microsoft.com/office/drawing/2010/main"/>
              </a:ext>
            </a:extLst>
          </a:blip>
          <a:stretch>
            <a:fillRect/>
          </a:stretch>
        </p:blipFill>
        <p:spPr>
          <a:xfrm>
            <a:off x="6461486" y="1556173"/>
            <a:ext cx="5301900" cy="4152655"/>
          </a:xfrm>
          <a:prstGeom prst="rect">
            <a:avLst/>
          </a:prstGeom>
          <a:noFill/>
          <a:ln>
            <a:noFill/>
          </a:ln>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967BD27D-CAFB-434E-837E-7AC9D1AA6987}"/>
              </a:ext>
            </a:extLst>
          </p:cNvPr>
          <p:cNvSpPr txBox="1"/>
          <p:nvPr/>
        </p:nvSpPr>
        <p:spPr>
          <a:xfrm>
            <a:off x="480712" y="6010964"/>
            <a:ext cx="6843196" cy="3657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dirty="0">
                <a:hlinkClick r:id="rId6"/>
              </a:rPr>
              <a:t>Installing and Configuring CyberArk Conjur Service Broker for PCF</a:t>
            </a:r>
            <a:endParaRPr lang="en-US" dirty="0"/>
          </a:p>
        </p:txBody>
      </p:sp>
    </p:spTree>
    <p:extLst>
      <p:ext uri="{BB962C8B-B14F-4D97-AF65-F5344CB8AC3E}">
        <p14:creationId xmlns:p14="http://schemas.microsoft.com/office/powerpoint/2010/main" val="2718315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Content Placeholder 2"/>
          <p:cNvSpPr>
            <a:spLocks noGrp="1"/>
          </p:cNvSpPr>
          <p:nvPr>
            <p:ph idx="1"/>
          </p:nvPr>
        </p:nvSpPr>
        <p:spPr>
          <a:xfrm>
            <a:off x="4402899" y="1328928"/>
            <a:ext cx="7445490" cy="4866155"/>
          </a:xfrm>
        </p:spPr>
        <p:txBody>
          <a:bodyPr/>
          <a:lstStyle/>
          <a:p>
            <a:pPr marL="0" indent="0">
              <a:buNone/>
            </a:pPr>
            <a:endParaRPr lang="en-US" sz="1600" b="1" dirty="0"/>
          </a:p>
          <a:p>
            <a:endParaRPr lang="en-US" sz="1600" dirty="0"/>
          </a:p>
        </p:txBody>
      </p:sp>
      <p:sp>
        <p:nvSpPr>
          <p:cNvPr id="119" name="Shape 119"/>
          <p:cNvSpPr txBox="1">
            <a:spLocks noGrp="1"/>
          </p:cNvSpPr>
          <p:nvPr>
            <p:ph type="title"/>
          </p:nvPr>
        </p:nvSpPr>
        <p:spPr>
          <a:xfrm>
            <a:off x="78659" y="482252"/>
            <a:ext cx="3746090" cy="5906022"/>
          </a:xfrm>
          <a:prstGeom prst="rect">
            <a:avLst/>
          </a:prstGeom>
          <a:noFill/>
          <a:ln>
            <a:noFill/>
          </a:ln>
        </p:spPr>
        <p:txBody>
          <a:bodyPr wrap="square" lIns="91425" tIns="45700" rIns="91425" bIns="45700" anchor="ctr" anchorCtr="0">
            <a:noAutofit/>
          </a:bodyPr>
          <a:lstStyle/>
          <a:p>
            <a:pPr>
              <a:spcBef>
                <a:spcPts val="0"/>
              </a:spcBef>
              <a:buClr>
                <a:schemeClr val="accent1"/>
              </a:buClr>
              <a:buSzPts val="2800"/>
            </a:pPr>
            <a:r>
              <a:rPr lang="en-US" dirty="0">
                <a:sym typeface="Arial"/>
              </a:rPr>
              <a:t>Developer</a:t>
            </a:r>
            <a:br>
              <a:rPr lang="en-US" dirty="0">
                <a:sym typeface="Arial"/>
              </a:rPr>
            </a:br>
            <a:r>
              <a:rPr lang="en-US" dirty="0">
                <a:sym typeface="Arial"/>
              </a:rPr>
              <a:t>Workflow</a:t>
            </a:r>
          </a:p>
        </p:txBody>
      </p:sp>
      <p:sp>
        <p:nvSpPr>
          <p:cNvPr id="4" name="Shape 159">
            <a:extLst>
              <a:ext uri="{FF2B5EF4-FFF2-40B4-BE49-F238E27FC236}">
                <a16:creationId xmlns:a16="http://schemas.microsoft.com/office/drawing/2014/main" id="{A0BE918E-DDB3-1148-859C-192C37A4330B}"/>
              </a:ext>
            </a:extLst>
          </p:cNvPr>
          <p:cNvSpPr txBox="1">
            <a:spLocks/>
          </p:cNvSpPr>
          <p:nvPr/>
        </p:nvSpPr>
        <p:spPr>
          <a:xfrm>
            <a:off x="4620768" y="1980231"/>
            <a:ext cx="5718048" cy="2640537"/>
          </a:xfrm>
          <a:prstGeom prst="rect">
            <a:avLst/>
          </a:prstGeom>
          <a:noFill/>
          <a:ln>
            <a:noFill/>
          </a:ln>
        </p:spPr>
        <p:txBody>
          <a:bodyPr vert="horz" wrap="square" lIns="91425" tIns="45700" rIns="91425" bIns="45700" rtlCol="0" anchor="t" anchorCtr="0">
            <a:noAutofit/>
          </a:bodyPr>
          <a:lstStyle>
            <a:lvl1pPr marL="228600" indent="-228600" algn="l" defTabSz="914400" rtl="0" eaLnBrk="1" latinLnBrk="0" hangingPunct="1">
              <a:lnSpc>
                <a:spcPct val="100000"/>
              </a:lnSpc>
              <a:spcBef>
                <a:spcPts val="1600"/>
              </a:spcBef>
              <a:buClr>
                <a:schemeClr val="accent2"/>
              </a:buClr>
              <a:buFont typeface="Arial"/>
              <a:buChar char="•"/>
              <a:defRPr sz="2000" b="0" i="0" kern="1200">
                <a:solidFill>
                  <a:srgbClr val="0F2233"/>
                </a:solidFill>
                <a:latin typeface="Arial" charset="0"/>
                <a:ea typeface="Arial" charset="0"/>
                <a:cs typeface="Arial" charset="0"/>
              </a:defRPr>
            </a:lvl1pPr>
            <a:lvl2pPr marL="685800" indent="-228600" algn="l" defTabSz="914400" rtl="0" eaLnBrk="1" latinLnBrk="0" hangingPunct="1">
              <a:lnSpc>
                <a:spcPct val="100000"/>
              </a:lnSpc>
              <a:spcBef>
                <a:spcPts val="500"/>
              </a:spcBef>
              <a:buClr>
                <a:schemeClr val="accent2"/>
              </a:buClr>
              <a:buFont typeface="Arial"/>
              <a:buChar char="•"/>
              <a:defRPr sz="1800" b="0" i="0" kern="1200">
                <a:solidFill>
                  <a:srgbClr val="0F2233"/>
                </a:solidFill>
                <a:latin typeface="Arial" charset="0"/>
                <a:ea typeface="Arial" charset="0"/>
                <a:cs typeface="Arial" charset="0"/>
              </a:defRPr>
            </a:lvl2pPr>
            <a:lvl3pPr marL="1143000" indent="-228600" algn="l" defTabSz="914400" rtl="0" eaLnBrk="1" latinLnBrk="0" hangingPunct="1">
              <a:lnSpc>
                <a:spcPct val="100000"/>
              </a:lnSpc>
              <a:spcBef>
                <a:spcPts val="500"/>
              </a:spcBef>
              <a:buClr>
                <a:schemeClr val="accent2"/>
              </a:buClr>
              <a:buFont typeface="Arial"/>
              <a:buChar char="•"/>
              <a:defRPr sz="1600" b="0" i="0" kern="1200">
                <a:solidFill>
                  <a:srgbClr val="0F2233"/>
                </a:solidFill>
                <a:latin typeface="Arial" charset="0"/>
                <a:ea typeface="Arial" charset="0"/>
                <a:cs typeface="Arial" charset="0"/>
              </a:defRPr>
            </a:lvl3pPr>
            <a:lvl4pPr marL="16002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4pPr>
            <a:lvl5pPr marL="2057400" indent="-228600" algn="l" defTabSz="914400" rtl="0" eaLnBrk="1" latinLnBrk="0" hangingPunct="1">
              <a:lnSpc>
                <a:spcPct val="100000"/>
              </a:lnSpc>
              <a:spcBef>
                <a:spcPts val="500"/>
              </a:spcBef>
              <a:buClr>
                <a:schemeClr val="accent2"/>
              </a:buClr>
              <a:buFont typeface="Arial"/>
              <a:buChar char="•"/>
              <a:defRPr sz="1400" b="0" i="0" kern="1200">
                <a:solidFill>
                  <a:srgbClr val="0F2233"/>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12750" indent="-285750">
              <a:spcBef>
                <a:spcPts val="0"/>
              </a:spcBef>
              <a:buSzPts val="1600"/>
              <a:buFont typeface="Wingdings" pitchFamily="2" charset="2"/>
              <a:buChar char="§"/>
            </a:pPr>
            <a:r>
              <a:rPr lang="en-US" sz="1600" dirty="0"/>
              <a:t>Prepare the Application by adding a </a:t>
            </a:r>
            <a:r>
              <a:rPr lang="en-US" sz="1600" dirty="0" err="1"/>
              <a:t>secrets.yaml</a:t>
            </a:r>
            <a:r>
              <a:rPr lang="en-US" sz="1600" dirty="0"/>
              <a:t> file with references to the secrets your application needs.</a:t>
            </a:r>
          </a:p>
          <a:p>
            <a:pPr marL="412750" indent="-285750">
              <a:spcBef>
                <a:spcPts val="0"/>
              </a:spcBef>
              <a:buSzPts val="1600"/>
              <a:buFont typeface="Wingdings" pitchFamily="2" charset="2"/>
              <a:buChar char="§"/>
            </a:pPr>
            <a:r>
              <a:rPr lang="en-US" sz="1600" dirty="0"/>
              <a:t>Create a service instance in the space where you intend to deploy the application.</a:t>
            </a:r>
          </a:p>
          <a:p>
            <a:pPr marL="412750" indent="-285750">
              <a:spcBef>
                <a:spcPts val="0"/>
              </a:spcBef>
              <a:buSzPts val="1600"/>
              <a:buFont typeface="Wingdings" pitchFamily="2" charset="2"/>
              <a:buChar char="§"/>
            </a:pPr>
            <a:r>
              <a:rPr lang="en-US" sz="1600" dirty="0"/>
              <a:t>Add the instance name to your application manifest (if you are using manifest)</a:t>
            </a:r>
          </a:p>
          <a:p>
            <a:pPr marL="412750" indent="-285750">
              <a:spcBef>
                <a:spcPts val="0"/>
              </a:spcBef>
              <a:buSzPts val="1600"/>
              <a:buFont typeface="Wingdings" pitchFamily="2" charset="2"/>
              <a:buChar char="§"/>
            </a:pPr>
            <a:r>
              <a:rPr lang="en-US" sz="1600" dirty="0"/>
              <a:t>Push the application without starting it</a:t>
            </a:r>
          </a:p>
          <a:p>
            <a:pPr marL="412750" indent="-285750">
              <a:spcBef>
                <a:spcPts val="0"/>
              </a:spcBef>
              <a:buSzPts val="1600"/>
              <a:buFont typeface="Wingdings" pitchFamily="2" charset="2"/>
              <a:buChar char="§"/>
            </a:pPr>
            <a:r>
              <a:rPr lang="en-US" sz="1600" dirty="0"/>
              <a:t>Update </a:t>
            </a:r>
            <a:r>
              <a:rPr lang="en-US" sz="1600" dirty="0" err="1"/>
              <a:t>Conjur</a:t>
            </a:r>
            <a:r>
              <a:rPr lang="en-US" sz="1600" dirty="0"/>
              <a:t> policy grants with binding id for your application</a:t>
            </a:r>
          </a:p>
          <a:p>
            <a:pPr marL="412750" indent="-285750">
              <a:spcBef>
                <a:spcPts val="0"/>
              </a:spcBef>
              <a:buSzPts val="1600"/>
              <a:buFont typeface="Wingdings" pitchFamily="2" charset="2"/>
              <a:buChar char="§"/>
            </a:pPr>
            <a:r>
              <a:rPr lang="en-US" sz="1600" dirty="0"/>
              <a:t>Restage the application</a:t>
            </a:r>
          </a:p>
        </p:txBody>
      </p:sp>
      <p:sp>
        <p:nvSpPr>
          <p:cNvPr id="6" name="TextBox 5">
            <a:extLst>
              <a:ext uri="{FF2B5EF4-FFF2-40B4-BE49-F238E27FC236}">
                <a16:creationId xmlns:a16="http://schemas.microsoft.com/office/drawing/2014/main" id="{C8A7DD19-7264-D545-ABBF-48F61DE98945}"/>
              </a:ext>
            </a:extLst>
          </p:cNvPr>
          <p:cNvSpPr txBox="1"/>
          <p:nvPr/>
        </p:nvSpPr>
        <p:spPr>
          <a:xfrm>
            <a:off x="4864607" y="5089191"/>
            <a:ext cx="5808917" cy="36576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oAutofit/>
          </a:bodyPr>
          <a:lstStyle/>
          <a:p>
            <a:r>
              <a:rPr lang="en-US" dirty="0">
                <a:hlinkClick r:id="rId3"/>
              </a:rPr>
              <a:t>Using CyberArk Conjur Service Broker</a:t>
            </a:r>
            <a:endParaRPr lang="en-US" dirty="0"/>
          </a:p>
        </p:txBody>
      </p:sp>
    </p:spTree>
    <p:extLst>
      <p:ext uri="{BB962C8B-B14F-4D97-AF65-F5344CB8AC3E}">
        <p14:creationId xmlns:p14="http://schemas.microsoft.com/office/powerpoint/2010/main" val="1937241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9032"/>
            <a:ext cx="10972800" cy="996306"/>
          </a:xfrm>
        </p:spPr>
        <p:txBody>
          <a:bodyPr/>
          <a:lstStyle/>
          <a:p>
            <a:r>
              <a:rPr lang="en-US" dirty="0"/>
              <a:t>Dynamic Access Provider (</a:t>
            </a:r>
            <a:r>
              <a:rPr lang="en-US" dirty="0" err="1"/>
              <a:t>Conjur</a:t>
            </a:r>
            <a:r>
              <a:rPr lang="en-US" dirty="0"/>
              <a:t>)</a:t>
            </a:r>
            <a:br>
              <a:rPr lang="en-US" dirty="0"/>
            </a:br>
            <a:r>
              <a:rPr lang="en-US" dirty="0"/>
              <a:t>OCP4 Lab Architecture</a:t>
            </a:r>
          </a:p>
        </p:txBody>
      </p:sp>
      <p:cxnSp>
        <p:nvCxnSpPr>
          <p:cNvPr id="81" name="Straight Arrow Connector 80">
            <a:extLst>
              <a:ext uri="{FF2B5EF4-FFF2-40B4-BE49-F238E27FC236}">
                <a16:creationId xmlns:a16="http://schemas.microsoft.com/office/drawing/2014/main" id="{6C3BF0E1-DC68-D04C-AC5F-B53DC21D4277}"/>
              </a:ext>
            </a:extLst>
          </p:cNvPr>
          <p:cNvCxnSpPr>
            <a:cxnSpLocks/>
            <a:stCxn id="56" idx="0"/>
            <a:endCxn id="6" idx="4"/>
          </p:cNvCxnSpPr>
          <p:nvPr/>
        </p:nvCxnSpPr>
        <p:spPr>
          <a:xfrm flipH="1" flipV="1">
            <a:off x="5412067" y="3467177"/>
            <a:ext cx="4187" cy="1607377"/>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47" name="Group 46">
            <a:extLst>
              <a:ext uri="{FF2B5EF4-FFF2-40B4-BE49-F238E27FC236}">
                <a16:creationId xmlns:a16="http://schemas.microsoft.com/office/drawing/2014/main" id="{E186EE1C-CA6C-804D-8B35-C173947471FF}"/>
              </a:ext>
            </a:extLst>
          </p:cNvPr>
          <p:cNvGrpSpPr/>
          <p:nvPr/>
        </p:nvGrpSpPr>
        <p:grpSpPr>
          <a:xfrm>
            <a:off x="3869872" y="2494341"/>
            <a:ext cx="4583620" cy="1227276"/>
            <a:chOff x="5167993" y="2218369"/>
            <a:chExt cx="4583620" cy="1227276"/>
          </a:xfrm>
        </p:grpSpPr>
        <p:sp>
          <p:nvSpPr>
            <p:cNvPr id="30" name="Rounded Rectangle 29"/>
            <p:cNvSpPr/>
            <p:nvPr/>
          </p:nvSpPr>
          <p:spPr>
            <a:xfrm>
              <a:off x="5167993" y="2218369"/>
              <a:ext cx="4583620" cy="1227276"/>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Linux  Host</a:t>
              </a:r>
            </a:p>
          </p:txBody>
        </p:sp>
        <p:sp>
          <p:nvSpPr>
            <p:cNvPr id="6" name="Oval 5"/>
            <p:cNvSpPr/>
            <p:nvPr/>
          </p:nvSpPr>
          <p:spPr>
            <a:xfrm>
              <a:off x="6344428" y="2459685"/>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a:ea typeface="+mn-ea"/>
                  <a:cs typeface="+mn-cs"/>
                </a:rPr>
                <a:t>L</a:t>
              </a:r>
            </a:p>
          </p:txBody>
        </p:sp>
      </p:grpSp>
      <p:grpSp>
        <p:nvGrpSpPr>
          <p:cNvPr id="53" name="Group 52">
            <a:extLst>
              <a:ext uri="{FF2B5EF4-FFF2-40B4-BE49-F238E27FC236}">
                <a16:creationId xmlns:a16="http://schemas.microsoft.com/office/drawing/2014/main" id="{24838952-8E01-DF45-A462-6A7FC6ADC003}"/>
              </a:ext>
            </a:extLst>
          </p:cNvPr>
          <p:cNvGrpSpPr/>
          <p:nvPr/>
        </p:nvGrpSpPr>
        <p:grpSpPr>
          <a:xfrm>
            <a:off x="3869872" y="1313722"/>
            <a:ext cx="4583620" cy="1003985"/>
            <a:chOff x="4553978" y="1243877"/>
            <a:chExt cx="4583620" cy="1003985"/>
          </a:xfrm>
        </p:grpSpPr>
        <p:sp>
          <p:nvSpPr>
            <p:cNvPr id="74" name="Rounded Rectangle 73">
              <a:extLst>
                <a:ext uri="{FF2B5EF4-FFF2-40B4-BE49-F238E27FC236}">
                  <a16:creationId xmlns:a16="http://schemas.microsoft.com/office/drawing/2014/main" id="{647D1D70-7FF4-3241-B98C-EC02D0AEA86B}"/>
                </a:ext>
              </a:extLst>
            </p:cNvPr>
            <p:cNvSpPr/>
            <p:nvPr/>
          </p:nvSpPr>
          <p:spPr>
            <a:xfrm>
              <a:off x="4553978" y="1243877"/>
              <a:ext cx="4583620" cy="1003985"/>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Windows Hosts</a:t>
              </a:r>
            </a:p>
          </p:txBody>
        </p:sp>
        <p:sp>
          <p:nvSpPr>
            <p:cNvPr id="75" name="Rounded Rectangle 74">
              <a:extLst>
                <a:ext uri="{FF2B5EF4-FFF2-40B4-BE49-F238E27FC236}">
                  <a16:creationId xmlns:a16="http://schemas.microsoft.com/office/drawing/2014/main" id="{CAF23F49-7E93-2246-8CEE-30C84A60EC04}"/>
                </a:ext>
              </a:extLst>
            </p:cNvPr>
            <p:cNvSpPr/>
            <p:nvPr/>
          </p:nvSpPr>
          <p:spPr>
            <a:xfrm>
              <a:off x="5081677" y="1354681"/>
              <a:ext cx="2005232" cy="483342"/>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Calibri"/>
                  <a:ea typeface="+mn-ea"/>
                  <a:cs typeface="+mn-cs"/>
                </a:rPr>
                <a:t>CyberArk Enterprise Password Vault</a:t>
              </a:r>
            </a:p>
          </p:txBody>
        </p:sp>
        <p:sp>
          <p:nvSpPr>
            <p:cNvPr id="76" name="Rounded Rectangle 75">
              <a:extLst>
                <a:ext uri="{FF2B5EF4-FFF2-40B4-BE49-F238E27FC236}">
                  <a16:creationId xmlns:a16="http://schemas.microsoft.com/office/drawing/2014/main" id="{9C4AD331-2ADB-1F4B-8024-118EC4CE2806}"/>
                </a:ext>
              </a:extLst>
            </p:cNvPr>
            <p:cNvSpPr/>
            <p:nvPr/>
          </p:nvSpPr>
          <p:spPr>
            <a:xfrm>
              <a:off x="5081677" y="1885411"/>
              <a:ext cx="2005232" cy="269906"/>
            </a:xfrm>
            <a:prstGeom prst="round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Calibri"/>
                  <a:ea typeface="+mn-ea"/>
                  <a:cs typeface="+mn-cs"/>
                </a:rPr>
                <a:t>Synchronizer</a:t>
              </a:r>
            </a:p>
          </p:txBody>
        </p:sp>
      </p:grpSp>
      <p:cxnSp>
        <p:nvCxnSpPr>
          <p:cNvPr id="77" name="Straight Arrow Connector 76">
            <a:extLst>
              <a:ext uri="{FF2B5EF4-FFF2-40B4-BE49-F238E27FC236}">
                <a16:creationId xmlns:a16="http://schemas.microsoft.com/office/drawing/2014/main" id="{A7B99C61-3770-794F-A452-709443991078}"/>
              </a:ext>
            </a:extLst>
          </p:cNvPr>
          <p:cNvCxnSpPr>
            <a:cxnSpLocks/>
            <a:stCxn id="6" idx="0"/>
            <a:endCxn id="76" idx="2"/>
          </p:cNvCxnSpPr>
          <p:nvPr/>
        </p:nvCxnSpPr>
        <p:spPr>
          <a:xfrm flipH="1" flipV="1">
            <a:off x="5400187" y="2225162"/>
            <a:ext cx="11880" cy="51049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3D79658F-AB29-9044-8F40-54A17524149E}"/>
              </a:ext>
            </a:extLst>
          </p:cNvPr>
          <p:cNvGrpSpPr/>
          <p:nvPr/>
        </p:nvGrpSpPr>
        <p:grpSpPr>
          <a:xfrm>
            <a:off x="3869872" y="3860167"/>
            <a:ext cx="4583620" cy="2597786"/>
            <a:chOff x="3869872" y="4047943"/>
            <a:chExt cx="4583620" cy="2597786"/>
          </a:xfrm>
        </p:grpSpPr>
        <p:sp>
          <p:nvSpPr>
            <p:cNvPr id="121" name="Rounded Rectangle 120">
              <a:extLst>
                <a:ext uri="{FF2B5EF4-FFF2-40B4-BE49-F238E27FC236}">
                  <a16:creationId xmlns:a16="http://schemas.microsoft.com/office/drawing/2014/main" id="{087DC3B4-5CB2-BD43-93E7-694404A29C23}"/>
                </a:ext>
              </a:extLst>
            </p:cNvPr>
            <p:cNvSpPr/>
            <p:nvPr/>
          </p:nvSpPr>
          <p:spPr>
            <a:xfrm>
              <a:off x="3869872" y="4047943"/>
              <a:ext cx="4583620" cy="2597786"/>
            </a:xfrm>
            <a:prstGeom prst="roundRect">
              <a:avLst>
                <a:gd name="adj" fmla="val 9505"/>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a:ea typeface="+mn-ea"/>
                  <a:cs typeface="+mn-cs"/>
                </a:rPr>
                <a:t>OCP4 Cluster</a:t>
              </a:r>
              <a:br>
                <a:rPr kumimoji="0" lang="en-US" sz="1800" b="0" i="0" u="none" strike="noStrike" kern="1200" cap="none" spc="0" normalizeH="0" baseline="0" noProof="0" dirty="0">
                  <a:ln>
                    <a:noFill/>
                  </a:ln>
                  <a:solidFill>
                    <a:srgbClr val="000000"/>
                  </a:solidFill>
                  <a:effectLst/>
                  <a:uLnTx/>
                  <a:uFillTx/>
                  <a:latin typeface="Calibri"/>
                  <a:ea typeface="+mn-ea"/>
                  <a:cs typeface="+mn-cs"/>
                </a:rPr>
              </a:br>
              <a:r>
                <a:rPr kumimoji="0" lang="en-US" sz="1800" b="0" i="0" u="none" strike="noStrike" kern="1200" cap="none" spc="0" normalizeH="0" baseline="0" noProof="0" dirty="0">
                  <a:ln>
                    <a:noFill/>
                  </a:ln>
                  <a:solidFill>
                    <a:srgbClr val="000000"/>
                  </a:solidFill>
                  <a:effectLst/>
                  <a:uLnTx/>
                  <a:uFillTx/>
                  <a:latin typeface="Calibri"/>
                  <a:ea typeface="+mn-ea"/>
                  <a:cs typeface="+mn-cs"/>
                </a:rPr>
                <a:t>(AWS)</a:t>
              </a:r>
            </a:p>
          </p:txBody>
        </p:sp>
        <p:cxnSp>
          <p:nvCxnSpPr>
            <p:cNvPr id="126" name="Elbow Connector 125">
              <a:extLst>
                <a:ext uri="{FF2B5EF4-FFF2-40B4-BE49-F238E27FC236}">
                  <a16:creationId xmlns:a16="http://schemas.microsoft.com/office/drawing/2014/main" id="{8F858DAD-C16A-0042-99A0-81FB39794DCB}"/>
                </a:ext>
              </a:extLst>
            </p:cNvPr>
            <p:cNvCxnSpPr>
              <a:cxnSpLocks/>
              <a:stCxn id="60" idx="2"/>
              <a:endCxn id="57" idx="4"/>
            </p:cNvCxnSpPr>
            <p:nvPr/>
          </p:nvCxnSpPr>
          <p:spPr>
            <a:xfrm rot="5400000">
              <a:off x="6286378" y="5305670"/>
              <a:ext cx="113330" cy="1861951"/>
            </a:xfrm>
            <a:prstGeom prst="bentConnector3">
              <a:avLst>
                <a:gd name="adj1" fmla="val 301712"/>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1196BF85-508A-5748-9F12-11D75F57CA3B}"/>
                </a:ext>
              </a:extLst>
            </p:cNvPr>
            <p:cNvGrpSpPr/>
            <p:nvPr/>
          </p:nvGrpSpPr>
          <p:grpSpPr>
            <a:xfrm>
              <a:off x="6184785" y="4784268"/>
              <a:ext cx="1924746" cy="1795153"/>
              <a:chOff x="6184785" y="4784268"/>
              <a:chExt cx="1924746" cy="1795153"/>
            </a:xfrm>
          </p:grpSpPr>
          <p:sp>
            <p:nvSpPr>
              <p:cNvPr id="69" name="Rounded Rectangle 68">
                <a:extLst>
                  <a:ext uri="{FF2B5EF4-FFF2-40B4-BE49-F238E27FC236}">
                    <a16:creationId xmlns:a16="http://schemas.microsoft.com/office/drawing/2014/main" id="{DB28D2EA-EC7C-0E4B-8E63-7EA15490CA12}"/>
                  </a:ext>
                </a:extLst>
              </p:cNvPr>
              <p:cNvSpPr/>
              <p:nvPr/>
            </p:nvSpPr>
            <p:spPr>
              <a:xfrm>
                <a:off x="6184785" y="4784268"/>
                <a:ext cx="1924746" cy="1795153"/>
              </a:xfrm>
              <a:prstGeom prst="roundRect">
                <a:avLst>
                  <a:gd name="adj" fmla="val 10132"/>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a:ea typeface="+mn-ea"/>
                    <a:cs typeface="+mn-cs"/>
                  </a:rPr>
                  <a:t>User</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Namespaces</a:t>
                </a:r>
              </a:p>
            </p:txBody>
          </p:sp>
          <p:grpSp>
            <p:nvGrpSpPr>
              <p:cNvPr id="38" name="Group 37">
                <a:extLst>
                  <a:ext uri="{FF2B5EF4-FFF2-40B4-BE49-F238E27FC236}">
                    <a16:creationId xmlns:a16="http://schemas.microsoft.com/office/drawing/2014/main" id="{EBF9267B-5A3A-2746-B528-5214497355A2}"/>
                  </a:ext>
                </a:extLst>
              </p:cNvPr>
              <p:cNvGrpSpPr/>
              <p:nvPr/>
            </p:nvGrpSpPr>
            <p:grpSpPr>
              <a:xfrm>
                <a:off x="6576614" y="5458203"/>
                <a:ext cx="1394807" cy="721777"/>
                <a:chOff x="7918163" y="5845244"/>
                <a:chExt cx="1394807" cy="721777"/>
              </a:xfrm>
            </p:grpSpPr>
            <p:sp>
              <p:nvSpPr>
                <p:cNvPr id="60" name="Rounded Rectangle 59">
                  <a:extLst>
                    <a:ext uri="{FF2B5EF4-FFF2-40B4-BE49-F238E27FC236}">
                      <a16:creationId xmlns:a16="http://schemas.microsoft.com/office/drawing/2014/main" id="{6D58B2A1-ED5D-CB4E-ABA2-EF6A31025E25}"/>
                    </a:ext>
                  </a:extLst>
                </p:cNvPr>
                <p:cNvSpPr/>
                <p:nvPr/>
              </p:nvSpPr>
              <p:spPr>
                <a:xfrm>
                  <a:off x="7918163" y="5845244"/>
                  <a:ext cx="1394807" cy="721777"/>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alibri"/>
                    <a:ea typeface="+mn-ea"/>
                    <a:cs typeface="+mn-cs"/>
                  </a:endParaRPr>
                </a:p>
              </p:txBody>
            </p:sp>
            <p:sp>
              <p:nvSpPr>
                <p:cNvPr id="61" name="Rounded Rectangle 60">
                  <a:extLst>
                    <a:ext uri="{FF2B5EF4-FFF2-40B4-BE49-F238E27FC236}">
                      <a16:creationId xmlns:a16="http://schemas.microsoft.com/office/drawing/2014/main" id="{5A8E1036-5067-6342-98E6-A3D2AE174878}"/>
                    </a:ext>
                  </a:extLst>
                </p:cNvPr>
                <p:cNvSpPr/>
                <p:nvPr/>
              </p:nvSpPr>
              <p:spPr>
                <a:xfrm>
                  <a:off x="8583271" y="5928641"/>
                  <a:ext cx="644590" cy="549228"/>
                </a:xfrm>
                <a:prstGeom prst="roundRect">
                  <a:avLst/>
                </a:prstGeom>
                <a:solidFill>
                  <a:schemeClr val="bg1">
                    <a:alpha val="50000"/>
                  </a:schemeClr>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w="0">
                        <a:solidFill>
                          <a:srgbClr val="000000"/>
                        </a:solidFill>
                      </a:ln>
                      <a:solidFill>
                        <a:srgbClr val="000000"/>
                      </a:solidFill>
                      <a:effectLst/>
                      <a:uLnTx/>
                      <a:uFillTx/>
                      <a:latin typeface="Calibri"/>
                      <a:ea typeface="+mn-ea"/>
                      <a:cs typeface="+mn-cs"/>
                    </a:rPr>
                    <a:t>Lab App</a:t>
                  </a:r>
                </a:p>
              </p:txBody>
            </p:sp>
            <p:sp>
              <p:nvSpPr>
                <p:cNvPr id="62" name="Oval 61">
                  <a:extLst>
                    <a:ext uri="{FF2B5EF4-FFF2-40B4-BE49-F238E27FC236}">
                      <a16:creationId xmlns:a16="http://schemas.microsoft.com/office/drawing/2014/main" id="{5446A4FC-CD2A-D94A-A6AA-200C6B8ED749}"/>
                    </a:ext>
                  </a:extLst>
                </p:cNvPr>
                <p:cNvSpPr/>
                <p:nvPr/>
              </p:nvSpPr>
              <p:spPr>
                <a:xfrm>
                  <a:off x="7964672" y="5928641"/>
                  <a:ext cx="533488" cy="533488"/>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FFFFFF"/>
                      </a:solidFill>
                      <a:effectLst/>
                      <a:uLnTx/>
                      <a:uFillTx/>
                      <a:latin typeface="Calibri"/>
                      <a:ea typeface="+mn-ea"/>
                      <a:cs typeface="+mn-cs"/>
                    </a:rPr>
                    <a:t>Authen-ticator</a:t>
                  </a:r>
                  <a:endParaRPr kumimoji="0" lang="en-US" sz="900" b="0" i="0" u="none" strike="noStrike" kern="1200" cap="none" spc="0" normalizeH="0" baseline="0" noProof="0" dirty="0">
                    <a:ln>
                      <a:noFill/>
                    </a:ln>
                    <a:solidFill>
                      <a:srgbClr val="FFFFFF"/>
                    </a:solidFill>
                    <a:effectLst/>
                    <a:uLnTx/>
                    <a:uFillTx/>
                    <a:latin typeface="Calibri"/>
                    <a:ea typeface="+mn-ea"/>
                    <a:cs typeface="+mn-cs"/>
                  </a:endParaRPr>
                </a:p>
              </p:txBody>
            </p:sp>
          </p:grpSp>
        </p:grpSp>
        <p:cxnSp>
          <p:nvCxnSpPr>
            <p:cNvPr id="35" name="Elbow Connector 34">
              <a:extLst>
                <a:ext uri="{FF2B5EF4-FFF2-40B4-BE49-F238E27FC236}">
                  <a16:creationId xmlns:a16="http://schemas.microsoft.com/office/drawing/2014/main" id="{10BB8342-6433-3148-AD15-B8BBA9632A48}"/>
                </a:ext>
              </a:extLst>
            </p:cNvPr>
            <p:cNvCxnSpPr>
              <a:cxnSpLocks/>
              <a:stCxn id="60" idx="2"/>
              <a:endCxn id="37" idx="4"/>
            </p:cNvCxnSpPr>
            <p:nvPr/>
          </p:nvCxnSpPr>
          <p:spPr>
            <a:xfrm rot="5400000">
              <a:off x="5863432" y="4893104"/>
              <a:ext cx="123710" cy="2697463"/>
            </a:xfrm>
            <a:prstGeom prst="bentConnector3">
              <a:avLst>
                <a:gd name="adj1" fmla="val 284787"/>
              </a:avLst>
            </a:prstGeom>
            <a:ln>
              <a:headEnd type="triangle"/>
              <a:tailEnd type="triangle"/>
            </a:ln>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07ECB632-D5EE-B640-94DC-497454E3DEA1}"/>
                </a:ext>
              </a:extLst>
            </p:cNvPr>
            <p:cNvGrpSpPr/>
            <p:nvPr/>
          </p:nvGrpSpPr>
          <p:grpSpPr>
            <a:xfrm>
              <a:off x="4092333" y="4784269"/>
              <a:ext cx="1924746" cy="1795152"/>
              <a:chOff x="4092333" y="4784269"/>
              <a:chExt cx="1924746" cy="1795152"/>
            </a:xfrm>
          </p:grpSpPr>
          <p:sp>
            <p:nvSpPr>
              <p:cNvPr id="65" name="Rounded Rectangle 64"/>
              <p:cNvSpPr/>
              <p:nvPr/>
            </p:nvSpPr>
            <p:spPr>
              <a:xfrm>
                <a:off x="4092333" y="4784269"/>
                <a:ext cx="1924746" cy="1795152"/>
              </a:xfrm>
              <a:prstGeom prst="roundRect">
                <a:avLst/>
              </a:prstGeom>
              <a:solidFill>
                <a:schemeClr val="accent1">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srgbClr val="FFFFFF"/>
                    </a:solidFill>
                    <a:effectLst/>
                    <a:uLnTx/>
                    <a:uFillTx/>
                    <a:latin typeface="Calibri"/>
                    <a:ea typeface="+mn-ea"/>
                    <a:cs typeface="+mn-cs"/>
                  </a:rPr>
                  <a:t>cybrlab</a:t>
                </a:r>
                <a:r>
                  <a:rPr kumimoji="0" lang="en-US" sz="1400" b="0" i="0" u="none" strike="noStrike" kern="1200" cap="none" spc="0" normalizeH="0" baseline="0" noProof="0" dirty="0">
                    <a:ln>
                      <a:noFill/>
                    </a:ln>
                    <a:solidFill>
                      <a:srgbClr val="FFFFFF"/>
                    </a:solidFill>
                    <a:effectLst/>
                    <a:uLnTx/>
                    <a:uFillTx/>
                    <a:latin typeface="Calibri"/>
                    <a:ea typeface="+mn-ea"/>
                    <a:cs typeface="+mn-cs"/>
                  </a:rPr>
                  <a:t> </a:t>
                </a:r>
                <a:br>
                  <a:rPr kumimoji="0" lang="en-US" sz="1400" b="0" i="0" u="none" strike="noStrike" kern="1200" cap="none" spc="0" normalizeH="0" baseline="0" noProof="0" dirty="0">
                    <a:ln>
                      <a:noFill/>
                    </a:ln>
                    <a:solidFill>
                      <a:srgbClr val="FFFFFF"/>
                    </a:solidFill>
                    <a:effectLst/>
                    <a:uLnTx/>
                    <a:uFillTx/>
                    <a:latin typeface="Calibri"/>
                    <a:ea typeface="+mn-ea"/>
                    <a:cs typeface="+mn-cs"/>
                  </a:rPr>
                </a:br>
                <a:r>
                  <a:rPr kumimoji="0" lang="en-US" sz="1400" b="0" i="0" u="none" strike="noStrike" kern="1200" cap="none" spc="0" normalizeH="0" baseline="0" noProof="0" dirty="0">
                    <a:ln>
                      <a:noFill/>
                    </a:ln>
                    <a:solidFill>
                      <a:srgbClr val="FFFFFF"/>
                    </a:solidFill>
                    <a:effectLst/>
                    <a:uLnTx/>
                    <a:uFillTx/>
                    <a:latin typeface="Calibri"/>
                    <a:ea typeface="+mn-ea"/>
                    <a:cs typeface="+mn-cs"/>
                  </a:rPr>
                  <a:t>Namespace</a:t>
                </a:r>
              </a:p>
            </p:txBody>
          </p:sp>
          <p:sp>
            <p:nvSpPr>
              <p:cNvPr id="56" name="Oval 55">
                <a:extLst>
                  <a:ext uri="{FF2B5EF4-FFF2-40B4-BE49-F238E27FC236}">
                    <a16:creationId xmlns:a16="http://schemas.microsoft.com/office/drawing/2014/main" id="{DFEB5438-DCF2-CC4B-A0D8-31CE5DA75EDC}"/>
                  </a:ext>
                </a:extLst>
              </p:cNvPr>
              <p:cNvSpPr/>
              <p:nvPr/>
            </p:nvSpPr>
            <p:spPr>
              <a:xfrm>
                <a:off x="5050494" y="5262330"/>
                <a:ext cx="731520" cy="731520"/>
              </a:xfrm>
              <a:prstGeom prst="ellipse">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Calibri"/>
                    <a:ea typeface="+mn-ea"/>
                    <a:cs typeface="+mn-cs"/>
                  </a:rPr>
                  <a:t>F</a:t>
                </a:r>
              </a:p>
            </p:txBody>
          </p:sp>
          <p:sp>
            <p:nvSpPr>
              <p:cNvPr id="57" name="Oval 56">
                <a:extLst>
                  <a:ext uri="{FF2B5EF4-FFF2-40B4-BE49-F238E27FC236}">
                    <a16:creationId xmlns:a16="http://schemas.microsoft.com/office/drawing/2014/main" id="{4F48553B-C3FB-BC48-AF9E-964B106079C3}"/>
                  </a:ext>
                </a:extLst>
              </p:cNvPr>
              <p:cNvSpPr/>
              <p:nvPr/>
            </p:nvSpPr>
            <p:spPr>
              <a:xfrm>
                <a:off x="5101849" y="601968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pic>
            <p:nvPicPr>
              <p:cNvPr id="7" name="Picture 6">
                <a:extLst>
                  <a:ext uri="{FF2B5EF4-FFF2-40B4-BE49-F238E27FC236}">
                    <a16:creationId xmlns:a16="http://schemas.microsoft.com/office/drawing/2014/main" id="{82D1DE39-2703-3144-A4C1-D116BD84BD22}"/>
                  </a:ext>
                </a:extLst>
              </p:cNvPr>
              <p:cNvPicPr>
                <a:picLocks noChangeAspect="1"/>
              </p:cNvPicPr>
              <p:nvPr/>
            </p:nvPicPr>
            <p:blipFill>
              <a:blip r:embed="rId2"/>
              <a:stretch>
                <a:fillRect/>
              </a:stretch>
            </p:blipFill>
            <p:spPr>
              <a:xfrm>
                <a:off x="4239536" y="5346836"/>
                <a:ext cx="672848" cy="672848"/>
              </a:xfrm>
              <a:prstGeom prst="rect">
                <a:avLst/>
              </a:prstGeom>
            </p:spPr>
          </p:pic>
          <p:sp>
            <p:nvSpPr>
              <p:cNvPr id="37" name="Oval 36">
                <a:extLst>
                  <a:ext uri="{FF2B5EF4-FFF2-40B4-BE49-F238E27FC236}">
                    <a16:creationId xmlns:a16="http://schemas.microsoft.com/office/drawing/2014/main" id="{DDFA763C-FB72-834B-B140-87EF817169C4}"/>
                  </a:ext>
                </a:extLst>
              </p:cNvPr>
              <p:cNvSpPr/>
              <p:nvPr/>
            </p:nvSpPr>
            <p:spPr>
              <a:xfrm>
                <a:off x="4266337" y="6030066"/>
                <a:ext cx="620435" cy="273624"/>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Calibri"/>
                    <a:ea typeface="+mn-ea"/>
                    <a:cs typeface="+mn-cs"/>
                  </a:rPr>
                  <a:t>Service</a:t>
                </a:r>
              </a:p>
            </p:txBody>
          </p:sp>
        </p:grpSp>
      </p:grpSp>
    </p:spTree>
    <p:extLst>
      <p:ext uri="{BB962C8B-B14F-4D97-AF65-F5344CB8AC3E}">
        <p14:creationId xmlns:p14="http://schemas.microsoft.com/office/powerpoint/2010/main" val="80003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3" name="Rectangle 2"/>
          <p:cNvSpPr/>
          <p:nvPr/>
        </p:nvSpPr>
        <p:spPr>
          <a:xfrm>
            <a:off x="4821854" y="1887425"/>
            <a:ext cx="5661549" cy="106633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400" b="0" i="0" dirty="0">
              <a:solidFill>
                <a:schemeClr val="bg1"/>
              </a:solidFill>
              <a:ea typeface="Proxima Nova" charset="0"/>
              <a:cs typeface="Proxima Nova" charset="0"/>
            </a:endParaRPr>
          </a:p>
        </p:txBody>
      </p:sp>
      <p:sp>
        <p:nvSpPr>
          <p:cNvPr id="119" name="Shape 119"/>
          <p:cNvSpPr txBox="1">
            <a:spLocks noGrp="1"/>
          </p:cNvSpPr>
          <p:nvPr>
            <p:ph type="title"/>
          </p:nvPr>
        </p:nvSpPr>
        <p:spPr>
          <a:xfrm>
            <a:off x="609600" y="0"/>
            <a:ext cx="10972800" cy="996300"/>
          </a:xfrm>
          <a:prstGeom prst="rect">
            <a:avLst/>
          </a:prstGeom>
          <a:noFill/>
          <a:ln>
            <a:noFill/>
          </a:ln>
        </p:spPr>
        <p:txBody>
          <a:bodyPr wrap="square" lIns="91425" tIns="45700" rIns="91425" bIns="45700" anchor="ctr" anchorCtr="0">
            <a:noAutofit/>
          </a:bodyPr>
          <a:lstStyle/>
          <a:p>
            <a:r>
              <a:rPr lang="en-US" dirty="0"/>
              <a:t>Under The Hood</a:t>
            </a:r>
            <a:endParaRPr sz="2800" b="1" i="0" u="none" strike="noStrike" cap="none" dirty="0">
              <a:solidFill>
                <a:schemeClr val="accent1"/>
              </a:solidFill>
              <a:latin typeface="Arial"/>
              <a:ea typeface="Arial"/>
              <a:cs typeface="Arial"/>
              <a:sym typeface="Arial"/>
            </a:endParaRPr>
          </a:p>
        </p:txBody>
      </p:sp>
      <p:sp>
        <p:nvSpPr>
          <p:cNvPr id="2" name="Rectangle 1">
            <a:extLst>
              <a:ext uri="{FF2B5EF4-FFF2-40B4-BE49-F238E27FC236}">
                <a16:creationId xmlns:a16="http://schemas.microsoft.com/office/drawing/2014/main" id="{22C072C6-A67D-AB41-B90B-E27978E4034C}"/>
              </a:ext>
            </a:extLst>
          </p:cNvPr>
          <p:cNvSpPr/>
          <p:nvPr/>
        </p:nvSpPr>
        <p:spPr>
          <a:xfrm>
            <a:off x="937174" y="2047809"/>
            <a:ext cx="2443162" cy="32596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4" name="Rectangle 3">
            <a:extLst>
              <a:ext uri="{FF2B5EF4-FFF2-40B4-BE49-F238E27FC236}">
                <a16:creationId xmlns:a16="http://schemas.microsoft.com/office/drawing/2014/main" id="{3ADA8725-305D-5F45-A40B-396F2431FF85}"/>
              </a:ext>
            </a:extLst>
          </p:cNvPr>
          <p:cNvSpPr/>
          <p:nvPr/>
        </p:nvSpPr>
        <p:spPr>
          <a:xfrm>
            <a:off x="4686312" y="1476971"/>
            <a:ext cx="6172200" cy="38305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5" name="Shape 159">
            <a:extLst>
              <a:ext uri="{FF2B5EF4-FFF2-40B4-BE49-F238E27FC236}">
                <a16:creationId xmlns:a16="http://schemas.microsoft.com/office/drawing/2014/main" id="{BDF5E22A-BCF9-D44B-9E16-49CB2B344B16}"/>
              </a:ext>
            </a:extLst>
          </p:cNvPr>
          <p:cNvSpPr txBox="1">
            <a:spLocks noGrp="1"/>
          </p:cNvSpPr>
          <p:nvPr>
            <p:ph type="body" idx="1"/>
          </p:nvPr>
        </p:nvSpPr>
        <p:spPr>
          <a:xfrm>
            <a:off x="4683069" y="1499512"/>
            <a:ext cx="4191900" cy="387913"/>
          </a:xfrm>
          <a:prstGeom prst="rect">
            <a:avLst/>
          </a:prstGeom>
          <a:noFill/>
          <a:ln>
            <a:noFill/>
          </a:ln>
        </p:spPr>
        <p:txBody>
          <a:bodyPr wrap="square" lIns="91425" tIns="45700" rIns="91425" bIns="45700" anchor="t" anchorCtr="0">
            <a:noAutofit/>
          </a:bodyPr>
          <a:lstStyle/>
          <a:p>
            <a:pPr marL="127000" marR="0" lvl="0" indent="0" algn="l" rtl="0">
              <a:lnSpc>
                <a:spcPct val="100000"/>
              </a:lnSpc>
              <a:spcBef>
                <a:spcPts val="0"/>
              </a:spcBef>
              <a:spcAft>
                <a:spcPts val="0"/>
              </a:spcAft>
              <a:buSzPts val="1600"/>
              <a:buNone/>
            </a:pPr>
            <a:r>
              <a:rPr lang="en-US" sz="1600" dirty="0"/>
              <a:t>Pivotal Cloud Foundry</a:t>
            </a:r>
            <a:endParaRPr sz="1600" dirty="0"/>
          </a:p>
        </p:txBody>
      </p:sp>
      <p:sp>
        <p:nvSpPr>
          <p:cNvPr id="6" name="Rectangle 5">
            <a:extLst>
              <a:ext uri="{FF2B5EF4-FFF2-40B4-BE49-F238E27FC236}">
                <a16:creationId xmlns:a16="http://schemas.microsoft.com/office/drawing/2014/main" id="{B261698E-50F1-5D4B-9929-0C75A6528555}"/>
              </a:ext>
            </a:extLst>
          </p:cNvPr>
          <p:cNvSpPr/>
          <p:nvPr/>
        </p:nvSpPr>
        <p:spPr>
          <a:xfrm>
            <a:off x="4911555" y="2233547"/>
            <a:ext cx="2660831" cy="64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7" name="Rectangle 6">
            <a:extLst>
              <a:ext uri="{FF2B5EF4-FFF2-40B4-BE49-F238E27FC236}">
                <a16:creationId xmlns:a16="http://schemas.microsoft.com/office/drawing/2014/main" id="{3944FFCA-D10D-0149-8712-4E95B20D1E1F}"/>
              </a:ext>
            </a:extLst>
          </p:cNvPr>
          <p:cNvSpPr/>
          <p:nvPr/>
        </p:nvSpPr>
        <p:spPr>
          <a:xfrm>
            <a:off x="7702379" y="2233546"/>
            <a:ext cx="2660831" cy="645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8" name="Rectangle 7">
            <a:extLst>
              <a:ext uri="{FF2B5EF4-FFF2-40B4-BE49-F238E27FC236}">
                <a16:creationId xmlns:a16="http://schemas.microsoft.com/office/drawing/2014/main" id="{71D65E66-2018-A949-80EC-AAC437DDE116}"/>
              </a:ext>
            </a:extLst>
          </p:cNvPr>
          <p:cNvSpPr/>
          <p:nvPr/>
        </p:nvSpPr>
        <p:spPr>
          <a:xfrm>
            <a:off x="4911555" y="3407270"/>
            <a:ext cx="2660831" cy="9715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9" name="Rectangle 8">
            <a:extLst>
              <a:ext uri="{FF2B5EF4-FFF2-40B4-BE49-F238E27FC236}">
                <a16:creationId xmlns:a16="http://schemas.microsoft.com/office/drawing/2014/main" id="{88923916-1AFA-134B-98B5-06422584A95C}"/>
              </a:ext>
            </a:extLst>
          </p:cNvPr>
          <p:cNvSpPr/>
          <p:nvPr/>
        </p:nvSpPr>
        <p:spPr>
          <a:xfrm>
            <a:off x="4911555" y="4350243"/>
            <a:ext cx="2660831" cy="5818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cxnSp>
        <p:nvCxnSpPr>
          <p:cNvPr id="12" name="Straight Arrow Connector 11">
            <a:extLst>
              <a:ext uri="{FF2B5EF4-FFF2-40B4-BE49-F238E27FC236}">
                <a16:creationId xmlns:a16="http://schemas.microsoft.com/office/drawing/2014/main" id="{294768DF-1B23-FF44-BA27-02A7A6F26636}"/>
              </a:ext>
            </a:extLst>
          </p:cNvPr>
          <p:cNvCxnSpPr>
            <a:cxnSpLocks/>
          </p:cNvCxnSpPr>
          <p:nvPr/>
        </p:nvCxnSpPr>
        <p:spPr>
          <a:xfrm flipH="1">
            <a:off x="3380336" y="2435716"/>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04A354A-359D-0646-AD44-694854B3219C}"/>
              </a:ext>
            </a:extLst>
          </p:cNvPr>
          <p:cNvCxnSpPr>
            <a:cxnSpLocks/>
          </p:cNvCxnSpPr>
          <p:nvPr/>
        </p:nvCxnSpPr>
        <p:spPr>
          <a:xfrm>
            <a:off x="3316400" y="2730984"/>
            <a:ext cx="158801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79016AB-C987-1546-A7C2-A983CD4A2D61}"/>
              </a:ext>
            </a:extLst>
          </p:cNvPr>
          <p:cNvCxnSpPr>
            <a:cxnSpLocks/>
          </p:cNvCxnSpPr>
          <p:nvPr/>
        </p:nvCxnSpPr>
        <p:spPr>
          <a:xfrm flipH="1">
            <a:off x="3387478" y="4502641"/>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F38FF8A-9198-AD46-A14B-C671AD62B1EE}"/>
              </a:ext>
            </a:extLst>
          </p:cNvPr>
          <p:cNvCxnSpPr>
            <a:cxnSpLocks/>
          </p:cNvCxnSpPr>
          <p:nvPr/>
        </p:nvCxnSpPr>
        <p:spPr>
          <a:xfrm>
            <a:off x="3323542" y="4797909"/>
            <a:ext cx="1588012"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BABB383-C837-D643-AFC0-C4C0D871B894}"/>
              </a:ext>
            </a:extLst>
          </p:cNvPr>
          <p:cNvCxnSpPr>
            <a:cxnSpLocks/>
          </p:cNvCxnSpPr>
          <p:nvPr/>
        </p:nvCxnSpPr>
        <p:spPr>
          <a:xfrm flipH="1">
            <a:off x="5759562" y="2702415"/>
            <a:ext cx="1" cy="71914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2066760-D780-6049-8A6E-700347CB013E}"/>
              </a:ext>
            </a:extLst>
          </p:cNvPr>
          <p:cNvCxnSpPr>
            <a:cxnSpLocks/>
          </p:cNvCxnSpPr>
          <p:nvPr/>
        </p:nvCxnSpPr>
        <p:spPr>
          <a:xfrm flipV="1">
            <a:off x="6434503" y="2817796"/>
            <a:ext cx="1" cy="603761"/>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AB4C4E8-A6DA-EC4F-8E80-539AC11B6EC9}"/>
              </a:ext>
            </a:extLst>
          </p:cNvPr>
          <p:cNvCxnSpPr>
            <a:cxnSpLocks/>
          </p:cNvCxnSpPr>
          <p:nvPr/>
        </p:nvCxnSpPr>
        <p:spPr>
          <a:xfrm flipH="1">
            <a:off x="7622393" y="4641176"/>
            <a:ext cx="1524077"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096A773-BA20-9640-A3EC-360DB81EB64B}"/>
              </a:ext>
            </a:extLst>
          </p:cNvPr>
          <p:cNvCxnSpPr>
            <a:cxnSpLocks/>
          </p:cNvCxnSpPr>
          <p:nvPr/>
        </p:nvCxnSpPr>
        <p:spPr>
          <a:xfrm>
            <a:off x="9160757" y="2878632"/>
            <a:ext cx="0" cy="1762544"/>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32" name="Shape 159">
            <a:extLst>
              <a:ext uri="{FF2B5EF4-FFF2-40B4-BE49-F238E27FC236}">
                <a16:creationId xmlns:a16="http://schemas.microsoft.com/office/drawing/2014/main" id="{900C1CC7-346F-A243-B580-DBF6766FBEE9}"/>
              </a:ext>
            </a:extLst>
          </p:cNvPr>
          <p:cNvSpPr txBox="1">
            <a:spLocks/>
          </p:cNvSpPr>
          <p:nvPr/>
        </p:nvSpPr>
        <p:spPr>
          <a:xfrm>
            <a:off x="1064693" y="3357490"/>
            <a:ext cx="419190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a:t>
            </a:r>
            <a:r>
              <a:rPr lang="en-US" sz="1600" kern="0" dirty="0" err="1">
                <a:solidFill>
                  <a:srgbClr val="FFFFFF"/>
                </a:solidFill>
              </a:rPr>
              <a:t>Conjur</a:t>
            </a:r>
            <a:endParaRPr lang="en-US" sz="1600" kern="0" dirty="0">
              <a:solidFill>
                <a:srgbClr val="FFFFFF"/>
              </a:solidFill>
            </a:endParaRPr>
          </a:p>
          <a:p>
            <a:pPr marL="127000" indent="0">
              <a:spcBef>
                <a:spcPts val="0"/>
              </a:spcBef>
              <a:buClr>
                <a:srgbClr val="4C4D4C"/>
              </a:buClr>
              <a:buSzPts val="1600"/>
              <a:buFont typeface="Merriweather Sans"/>
              <a:buNone/>
            </a:pPr>
            <a:r>
              <a:rPr lang="en-US" sz="1600" kern="0" dirty="0">
                <a:solidFill>
                  <a:srgbClr val="FFFFFF"/>
                </a:solidFill>
              </a:rPr>
              <a:t>Follower Instance</a:t>
            </a:r>
          </a:p>
        </p:txBody>
      </p:sp>
      <p:sp>
        <p:nvSpPr>
          <p:cNvPr id="33" name="Shape 159">
            <a:extLst>
              <a:ext uri="{FF2B5EF4-FFF2-40B4-BE49-F238E27FC236}">
                <a16:creationId xmlns:a16="http://schemas.microsoft.com/office/drawing/2014/main" id="{F18519F5-72C9-7D42-AB78-352150C631E8}"/>
              </a:ext>
            </a:extLst>
          </p:cNvPr>
          <p:cNvSpPr txBox="1">
            <a:spLocks/>
          </p:cNvSpPr>
          <p:nvPr/>
        </p:nvSpPr>
        <p:spPr>
          <a:xfrm>
            <a:off x="5581060" y="3696468"/>
            <a:ext cx="1647472"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Application </a:t>
            </a:r>
          </a:p>
        </p:txBody>
      </p:sp>
      <p:sp>
        <p:nvSpPr>
          <p:cNvPr id="34" name="Shape 159">
            <a:extLst>
              <a:ext uri="{FF2B5EF4-FFF2-40B4-BE49-F238E27FC236}">
                <a16:creationId xmlns:a16="http://schemas.microsoft.com/office/drawing/2014/main" id="{92BD5C99-588A-B74B-B937-EDC752BF5B93}"/>
              </a:ext>
            </a:extLst>
          </p:cNvPr>
          <p:cNvSpPr txBox="1">
            <a:spLocks/>
          </p:cNvSpPr>
          <p:nvPr/>
        </p:nvSpPr>
        <p:spPr>
          <a:xfrm>
            <a:off x="5200666" y="4435027"/>
            <a:ext cx="2107306"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 Summon </a:t>
            </a:r>
          </a:p>
        </p:txBody>
      </p:sp>
      <p:sp>
        <p:nvSpPr>
          <p:cNvPr id="35" name="Shape 159">
            <a:extLst>
              <a:ext uri="{FF2B5EF4-FFF2-40B4-BE49-F238E27FC236}">
                <a16:creationId xmlns:a16="http://schemas.microsoft.com/office/drawing/2014/main" id="{6DC61163-8945-B048-821D-10CFF21B0251}"/>
              </a:ext>
            </a:extLst>
          </p:cNvPr>
          <p:cNvSpPr txBox="1">
            <a:spLocks/>
          </p:cNvSpPr>
          <p:nvPr/>
        </p:nvSpPr>
        <p:spPr>
          <a:xfrm>
            <a:off x="7892021" y="2376419"/>
            <a:ext cx="2294978"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Summon </a:t>
            </a:r>
            <a:r>
              <a:rPr lang="en-US" sz="1600" kern="0" dirty="0" err="1">
                <a:solidFill>
                  <a:srgbClr val="FFFFFF"/>
                </a:solidFill>
              </a:rPr>
              <a:t>Buildpack</a:t>
            </a:r>
            <a:endParaRPr lang="en-US" sz="1600" kern="0" dirty="0">
              <a:solidFill>
                <a:srgbClr val="FFFFFF"/>
              </a:solidFill>
            </a:endParaRPr>
          </a:p>
        </p:txBody>
      </p:sp>
      <p:sp>
        <p:nvSpPr>
          <p:cNvPr id="36" name="Shape 159">
            <a:extLst>
              <a:ext uri="{FF2B5EF4-FFF2-40B4-BE49-F238E27FC236}">
                <a16:creationId xmlns:a16="http://schemas.microsoft.com/office/drawing/2014/main" id="{00C13FD8-58DA-684A-84B2-D3FA47F1A00D}"/>
              </a:ext>
            </a:extLst>
          </p:cNvPr>
          <p:cNvSpPr txBox="1">
            <a:spLocks/>
          </p:cNvSpPr>
          <p:nvPr/>
        </p:nvSpPr>
        <p:spPr>
          <a:xfrm>
            <a:off x="5176332" y="2273793"/>
            <a:ext cx="2107306"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600" kern="0" dirty="0">
                <a:solidFill>
                  <a:srgbClr val="FFFFFF"/>
                </a:solidFill>
              </a:rPr>
              <a:t>CyberArk-</a:t>
            </a:r>
            <a:r>
              <a:rPr lang="en-US" sz="1600" kern="0" dirty="0" err="1">
                <a:solidFill>
                  <a:srgbClr val="FFFFFF"/>
                </a:solidFill>
              </a:rPr>
              <a:t>Conjur</a:t>
            </a:r>
            <a:r>
              <a:rPr lang="en-US" sz="1600" kern="0" dirty="0">
                <a:solidFill>
                  <a:srgbClr val="FFFFFF"/>
                </a:solidFill>
              </a:rPr>
              <a:t> Service Broker</a:t>
            </a:r>
          </a:p>
        </p:txBody>
      </p:sp>
      <p:sp>
        <p:nvSpPr>
          <p:cNvPr id="37" name="Shape 159">
            <a:extLst>
              <a:ext uri="{FF2B5EF4-FFF2-40B4-BE49-F238E27FC236}">
                <a16:creationId xmlns:a16="http://schemas.microsoft.com/office/drawing/2014/main" id="{2BFE4911-94D6-5643-9546-992C08267508}"/>
              </a:ext>
            </a:extLst>
          </p:cNvPr>
          <p:cNvSpPr txBox="1">
            <a:spLocks/>
          </p:cNvSpPr>
          <p:nvPr/>
        </p:nvSpPr>
        <p:spPr>
          <a:xfrm>
            <a:off x="9103606" y="3501206"/>
            <a:ext cx="165256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2. When the application is started for the first time the </a:t>
            </a:r>
            <a:r>
              <a:rPr lang="en-US" sz="1000" kern="0" dirty="0" err="1"/>
              <a:t>Buildpack</a:t>
            </a:r>
            <a:r>
              <a:rPr lang="en-US" sz="1000" kern="0" dirty="0"/>
              <a:t> installs Summon </a:t>
            </a:r>
          </a:p>
        </p:txBody>
      </p:sp>
      <p:sp>
        <p:nvSpPr>
          <p:cNvPr id="39" name="Shape 159">
            <a:extLst>
              <a:ext uri="{FF2B5EF4-FFF2-40B4-BE49-F238E27FC236}">
                <a16:creationId xmlns:a16="http://schemas.microsoft.com/office/drawing/2014/main" id="{15233D96-8C14-BC4A-9841-114D9C650583}"/>
              </a:ext>
            </a:extLst>
          </p:cNvPr>
          <p:cNvSpPr txBox="1">
            <a:spLocks/>
          </p:cNvSpPr>
          <p:nvPr/>
        </p:nvSpPr>
        <p:spPr>
          <a:xfrm>
            <a:off x="6380983" y="2953758"/>
            <a:ext cx="1457130"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3. Bind Application to Service </a:t>
            </a:r>
          </a:p>
        </p:txBody>
      </p:sp>
      <p:sp>
        <p:nvSpPr>
          <p:cNvPr id="40" name="Shape 159">
            <a:extLst>
              <a:ext uri="{FF2B5EF4-FFF2-40B4-BE49-F238E27FC236}">
                <a16:creationId xmlns:a16="http://schemas.microsoft.com/office/drawing/2014/main" id="{9AF9885D-F089-3642-8E78-D3A76A52E03D}"/>
              </a:ext>
            </a:extLst>
          </p:cNvPr>
          <p:cNvSpPr txBox="1">
            <a:spLocks/>
          </p:cNvSpPr>
          <p:nvPr/>
        </p:nvSpPr>
        <p:spPr>
          <a:xfrm>
            <a:off x="3387478" y="1900172"/>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4 Create Identity for Application</a:t>
            </a:r>
          </a:p>
        </p:txBody>
      </p:sp>
      <p:sp>
        <p:nvSpPr>
          <p:cNvPr id="41" name="Shape 159">
            <a:extLst>
              <a:ext uri="{FF2B5EF4-FFF2-40B4-BE49-F238E27FC236}">
                <a16:creationId xmlns:a16="http://schemas.microsoft.com/office/drawing/2014/main" id="{7546C91E-44D8-8A4A-AEF8-BB34BAE613D6}"/>
              </a:ext>
            </a:extLst>
          </p:cNvPr>
          <p:cNvSpPr txBox="1">
            <a:spLocks/>
          </p:cNvSpPr>
          <p:nvPr/>
        </p:nvSpPr>
        <p:spPr>
          <a:xfrm>
            <a:off x="3382467" y="2805042"/>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5. Issue credentials</a:t>
            </a:r>
          </a:p>
        </p:txBody>
      </p:sp>
      <p:sp>
        <p:nvSpPr>
          <p:cNvPr id="42" name="Shape 159">
            <a:extLst>
              <a:ext uri="{FF2B5EF4-FFF2-40B4-BE49-F238E27FC236}">
                <a16:creationId xmlns:a16="http://schemas.microsoft.com/office/drawing/2014/main" id="{4A6C62A5-7679-9844-9BA3-20337B5F976C}"/>
              </a:ext>
            </a:extLst>
          </p:cNvPr>
          <p:cNvSpPr txBox="1">
            <a:spLocks/>
          </p:cNvSpPr>
          <p:nvPr/>
        </p:nvSpPr>
        <p:spPr>
          <a:xfrm>
            <a:off x="4834733" y="2956280"/>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6. Pass credentials</a:t>
            </a:r>
          </a:p>
        </p:txBody>
      </p:sp>
      <p:sp>
        <p:nvSpPr>
          <p:cNvPr id="43" name="Shape 159">
            <a:extLst>
              <a:ext uri="{FF2B5EF4-FFF2-40B4-BE49-F238E27FC236}">
                <a16:creationId xmlns:a16="http://schemas.microsoft.com/office/drawing/2014/main" id="{3F142D79-B4B9-B04F-8875-258EA4AF5456}"/>
              </a:ext>
            </a:extLst>
          </p:cNvPr>
          <p:cNvSpPr txBox="1">
            <a:spLocks/>
          </p:cNvSpPr>
          <p:nvPr/>
        </p:nvSpPr>
        <p:spPr>
          <a:xfrm>
            <a:off x="3435480" y="3950193"/>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8. Authenticate and request values </a:t>
            </a:r>
          </a:p>
        </p:txBody>
      </p:sp>
      <p:sp>
        <p:nvSpPr>
          <p:cNvPr id="44" name="Shape 159">
            <a:extLst>
              <a:ext uri="{FF2B5EF4-FFF2-40B4-BE49-F238E27FC236}">
                <a16:creationId xmlns:a16="http://schemas.microsoft.com/office/drawing/2014/main" id="{1F7775B1-49A4-9946-BF40-C4C24217E965}"/>
              </a:ext>
            </a:extLst>
          </p:cNvPr>
          <p:cNvSpPr txBox="1">
            <a:spLocks/>
          </p:cNvSpPr>
          <p:nvPr/>
        </p:nvSpPr>
        <p:spPr>
          <a:xfrm>
            <a:off x="3350487" y="4845067"/>
            <a:ext cx="129670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Font typeface="Merriweather Sans"/>
              <a:buNone/>
            </a:pPr>
            <a:r>
              <a:rPr lang="en-US" sz="1000" kern="0" dirty="0"/>
              <a:t>9. Inject secret values</a:t>
            </a:r>
          </a:p>
        </p:txBody>
      </p:sp>
      <p:sp>
        <p:nvSpPr>
          <p:cNvPr id="10" name="TextBox 9"/>
          <p:cNvSpPr txBox="1"/>
          <p:nvPr/>
        </p:nvSpPr>
        <p:spPr>
          <a:xfrm>
            <a:off x="4831842" y="1900172"/>
            <a:ext cx="3827464" cy="333374"/>
          </a:xfrm>
          <a:prstGeom prst="rect">
            <a:avLst/>
          </a:prstGeom>
          <a:noFill/>
        </p:spPr>
        <p:txBody>
          <a:bodyPr wrap="square" rtlCol="0">
            <a:noAutofit/>
          </a:bodyPr>
          <a:lstStyle/>
          <a:p>
            <a:r>
              <a:rPr lang="en-US" sz="1400" dirty="0"/>
              <a:t>CyberArk Conjur Tile</a:t>
            </a:r>
          </a:p>
        </p:txBody>
      </p:sp>
      <p:sp>
        <p:nvSpPr>
          <p:cNvPr id="38" name="Shape 159">
            <a:extLst>
              <a:ext uri="{FF2B5EF4-FFF2-40B4-BE49-F238E27FC236}">
                <a16:creationId xmlns:a16="http://schemas.microsoft.com/office/drawing/2014/main" id="{15233D96-8C14-BC4A-9841-114D9C650583}"/>
              </a:ext>
            </a:extLst>
          </p:cNvPr>
          <p:cNvSpPr txBox="1">
            <a:spLocks/>
          </p:cNvSpPr>
          <p:nvPr/>
        </p:nvSpPr>
        <p:spPr>
          <a:xfrm>
            <a:off x="8071217" y="1864366"/>
            <a:ext cx="2291993" cy="387913"/>
          </a:xfrm>
          <a:prstGeom prst="rect">
            <a:avLst/>
          </a:prstGeom>
          <a:noFill/>
          <a:ln>
            <a:noFill/>
          </a:ln>
        </p:spPr>
        <p:txBody>
          <a:bodyPr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950"/>
              </a:spcBef>
              <a:spcAft>
                <a:spcPts val="0"/>
              </a:spcAft>
              <a:buClr>
                <a:schemeClr val="accent1"/>
              </a:buClr>
              <a:buSzPts val="2400"/>
              <a:buFont typeface="Merriweather Sans"/>
              <a:buChar char="▪"/>
              <a:defRPr sz="2400" b="0" i="0" u="none" strike="noStrike" cap="none">
                <a:solidFill>
                  <a:srgbClr val="000000"/>
                </a:solidFill>
                <a:latin typeface="Arial"/>
                <a:ea typeface="Arial"/>
                <a:cs typeface="Arial"/>
                <a:sym typeface="Arial"/>
              </a:defRPr>
            </a:lvl1pPr>
            <a:lvl2pPr marL="914400" marR="0" lvl="1" indent="-304800" algn="l" rtl="0">
              <a:lnSpc>
                <a:spcPct val="100000"/>
              </a:lnSpc>
              <a:spcBef>
                <a:spcPts val="450"/>
              </a:spcBef>
              <a:spcAft>
                <a:spcPts val="0"/>
              </a:spcAft>
              <a:buClr>
                <a:schemeClr val="accent1"/>
              </a:buClr>
              <a:buSzPts val="1200"/>
              <a:buFont typeface="Merriweather Sans"/>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450"/>
              </a:spcBef>
              <a:spcAft>
                <a:spcPts val="0"/>
              </a:spcAft>
              <a:buClr>
                <a:schemeClr val="accent1"/>
              </a:buClr>
              <a:buSzPts val="1800"/>
              <a:buFont typeface="Arial"/>
              <a:buChar char="•"/>
              <a:defRPr sz="1800" b="0" i="0" u="none" strike="noStrike" cap="none">
                <a:solidFill>
                  <a:srgbClr val="000000"/>
                </a:solidFill>
                <a:latin typeface="Arial"/>
                <a:ea typeface="Arial"/>
                <a:cs typeface="Arial"/>
                <a:sym typeface="Arial"/>
              </a:defRPr>
            </a:lvl3pPr>
            <a:lvl4pPr marL="1828800" marR="0" lvl="3"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10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127000" indent="0">
              <a:spcBef>
                <a:spcPts val="0"/>
              </a:spcBef>
              <a:buClr>
                <a:srgbClr val="4C4D4C"/>
              </a:buClr>
              <a:buSzPts val="1600"/>
              <a:buNone/>
            </a:pPr>
            <a:r>
              <a:rPr lang="en-US" sz="1000" kern="0" dirty="0"/>
              <a:t>1. Install &amp; configure the service with the </a:t>
            </a:r>
            <a:r>
              <a:rPr lang="en-US" sz="1000" kern="0" dirty="0" err="1"/>
              <a:t>Conjur</a:t>
            </a:r>
            <a:r>
              <a:rPr lang="en-US" sz="1000" kern="0" dirty="0"/>
              <a:t> tile</a:t>
            </a:r>
          </a:p>
        </p:txBody>
      </p:sp>
      <p:sp>
        <p:nvSpPr>
          <p:cNvPr id="11" name="TextBox 10"/>
          <p:cNvSpPr txBox="1"/>
          <p:nvPr/>
        </p:nvSpPr>
        <p:spPr>
          <a:xfrm>
            <a:off x="1202219" y="4549165"/>
            <a:ext cx="1883223" cy="591804"/>
          </a:xfrm>
          <a:prstGeom prst="rect">
            <a:avLst/>
          </a:prstGeom>
          <a:noFill/>
        </p:spPr>
        <p:txBody>
          <a:bodyPr wrap="square" rtlCol="0">
            <a:noAutofit/>
          </a:bodyPr>
          <a:lstStyle/>
          <a:p>
            <a:r>
              <a:rPr lang="en-GB" sz="1000" kern="0" dirty="0">
                <a:solidFill>
                  <a:schemeClr val="bg1"/>
                </a:solidFill>
                <a:latin typeface="Arial"/>
                <a:ea typeface="Arial"/>
                <a:cs typeface="Arial"/>
                <a:sym typeface="Arial"/>
              </a:rPr>
              <a:t>7. </a:t>
            </a:r>
            <a:r>
              <a:rPr lang="en-GB" sz="1000" kern="0" dirty="0" err="1">
                <a:solidFill>
                  <a:schemeClr val="bg1"/>
                </a:solidFill>
                <a:latin typeface="Arial"/>
                <a:ea typeface="Arial"/>
                <a:cs typeface="Arial"/>
                <a:sym typeface="Arial"/>
              </a:rPr>
              <a:t>UpdateConjur</a:t>
            </a:r>
            <a:r>
              <a:rPr lang="en-GB" sz="1000" kern="0" dirty="0">
                <a:solidFill>
                  <a:schemeClr val="bg1"/>
                </a:solidFill>
                <a:latin typeface="Arial"/>
                <a:ea typeface="Arial"/>
                <a:cs typeface="Arial"/>
                <a:sym typeface="Arial"/>
              </a:rPr>
              <a:t> policy to grant secret access to the app’s identity</a:t>
            </a:r>
          </a:p>
          <a:p>
            <a:endParaRPr lang="en-US" b="1" dirty="0"/>
          </a:p>
        </p:txBody>
      </p:sp>
    </p:spTree>
    <p:extLst>
      <p:ext uri="{BB962C8B-B14F-4D97-AF65-F5344CB8AC3E}">
        <p14:creationId xmlns:p14="http://schemas.microsoft.com/office/powerpoint/2010/main" val="22199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ppt_x"/>
                                          </p:val>
                                        </p:tav>
                                        <p:tav tm="100000">
                                          <p:val>
                                            <p:strVal val="#ppt_x"/>
                                          </p:val>
                                        </p:tav>
                                      </p:tavLst>
                                    </p:anim>
                                    <p:anim calcmode="lin" valueType="num">
                                      <p:cBhvr additive="base">
                                        <p:cTn id="28" dur="500" fill="hold"/>
                                        <p:tgtEl>
                                          <p:spTgt spid="3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34" grpId="0"/>
      <p:bldP spid="35" grpId="0"/>
      <p:bldP spid="36" grpId="0"/>
      <p:bldP spid="37" grpId="0"/>
      <p:bldP spid="39" grpId="0"/>
      <p:bldP spid="40" grpId="0"/>
      <p:bldP spid="41" grpId="0"/>
      <p:bldP spid="42" grpId="0"/>
      <p:bldP spid="43" grpId="0"/>
      <p:bldP spid="44" grpId="0"/>
      <p:bldP spid="10" grpId="0"/>
      <p:bldP spid="38"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04605" y="3023575"/>
            <a:ext cx="6654628" cy="832600"/>
          </a:xfrm>
        </p:spPr>
        <p:txBody>
          <a:bodyPr/>
          <a:lstStyle/>
          <a:p>
            <a:r>
              <a:rPr lang="en-US" sz="4800" dirty="0"/>
              <a:t>Encryption-as-a-Service</a:t>
            </a:r>
          </a:p>
        </p:txBody>
      </p:sp>
    </p:spTree>
    <p:extLst>
      <p:ext uri="{BB962C8B-B14F-4D97-AF65-F5344CB8AC3E}">
        <p14:creationId xmlns:p14="http://schemas.microsoft.com/office/powerpoint/2010/main" val="3219595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2282624-1ECE-A140-B29C-54F29D1DF174}"/>
              </a:ext>
            </a:extLst>
          </p:cNvPr>
          <p:cNvSpPr>
            <a:spLocks noGrp="1"/>
          </p:cNvSpPr>
          <p:nvPr>
            <p:ph sz="half" idx="1"/>
          </p:nvPr>
        </p:nvSpPr>
        <p:spPr>
          <a:xfrm>
            <a:off x="329852" y="1182051"/>
            <a:ext cx="5361709" cy="4572000"/>
          </a:xfrm>
        </p:spPr>
        <p:txBody>
          <a:bodyPr>
            <a:normAutofit/>
          </a:bodyPr>
          <a:lstStyle/>
          <a:p>
            <a:r>
              <a:rPr lang="en-US" sz="1400" dirty="0"/>
              <a:t>Thales Cipher Trust Solution provides:</a:t>
            </a:r>
          </a:p>
          <a:p>
            <a:pPr lvl="1"/>
            <a:r>
              <a:rPr lang="en-US" sz="1400" dirty="0"/>
              <a:t>On Demand Encryption/Decryption</a:t>
            </a:r>
          </a:p>
          <a:p>
            <a:pPr lvl="1"/>
            <a:r>
              <a:rPr lang="en-US" sz="1400" dirty="0"/>
              <a:t>Data Tokenization</a:t>
            </a:r>
          </a:p>
          <a:p>
            <a:pPr lvl="1"/>
            <a:r>
              <a:rPr lang="en-US" sz="1400" dirty="0"/>
              <a:t>Transparent Database Encryption </a:t>
            </a:r>
          </a:p>
          <a:p>
            <a:r>
              <a:rPr lang="en-US" sz="1400" dirty="0"/>
              <a:t>Workflow:</a:t>
            </a:r>
          </a:p>
          <a:p>
            <a:pPr lvl="1"/>
            <a:r>
              <a:rPr lang="en-US" sz="1400" dirty="0"/>
              <a:t>CyberArk CPM manages the Thales </a:t>
            </a:r>
            <a:r>
              <a:rPr lang="en-US" sz="1400" dirty="0" err="1"/>
              <a:t>CipherTrust</a:t>
            </a:r>
            <a:r>
              <a:rPr lang="en-US" sz="1400" dirty="0"/>
              <a:t> password.</a:t>
            </a:r>
          </a:p>
          <a:p>
            <a:pPr lvl="1"/>
            <a:r>
              <a:rPr lang="en-US" sz="1400" dirty="0"/>
              <a:t>Apps authenticate to </a:t>
            </a:r>
            <a:r>
              <a:rPr lang="en-US" sz="1400" dirty="0" err="1"/>
              <a:t>Conjur</a:t>
            </a:r>
            <a:r>
              <a:rPr lang="en-US" sz="1400" dirty="0"/>
              <a:t> to retrieve the Thales </a:t>
            </a:r>
            <a:r>
              <a:rPr lang="en-US" sz="1400" dirty="0" err="1"/>
              <a:t>CipherTrust</a:t>
            </a:r>
            <a:r>
              <a:rPr lang="en-US" sz="1400" dirty="0"/>
              <a:t> password, gaining access to encryption services and keys.</a:t>
            </a:r>
          </a:p>
          <a:p>
            <a:r>
              <a:rPr lang="en-US" sz="1400" dirty="0"/>
              <a:t>Together, the Thales </a:t>
            </a:r>
            <a:r>
              <a:rPr lang="en-US" sz="1400" dirty="0" err="1"/>
              <a:t>CipherTrust</a:t>
            </a:r>
            <a:r>
              <a:rPr lang="en-US" sz="1400" dirty="0"/>
              <a:t> Solution and CyberArk Secrets Manager are the best-of-breed solution for ephemeral data protection needs.</a:t>
            </a:r>
          </a:p>
        </p:txBody>
      </p:sp>
      <p:sp>
        <p:nvSpPr>
          <p:cNvPr id="6" name="Title 5"/>
          <p:cNvSpPr>
            <a:spLocks noGrp="1"/>
          </p:cNvSpPr>
          <p:nvPr>
            <p:ph type="title"/>
          </p:nvPr>
        </p:nvSpPr>
        <p:spPr>
          <a:xfrm>
            <a:off x="329852" y="327666"/>
            <a:ext cx="11544822" cy="402352"/>
          </a:xfrm>
        </p:spPr>
        <p:txBody>
          <a:bodyPr>
            <a:normAutofit fontScale="90000"/>
          </a:bodyPr>
          <a:lstStyle/>
          <a:p>
            <a:r>
              <a:rPr lang="en-US" dirty="0"/>
              <a:t>Thales Cipher Trust &amp; </a:t>
            </a:r>
            <a:r>
              <a:rPr lang="en-US" dirty="0" err="1"/>
              <a:t>Cyberark</a:t>
            </a:r>
            <a:r>
              <a:rPr lang="en-US" dirty="0"/>
              <a:t> </a:t>
            </a:r>
            <a:r>
              <a:rPr lang="en-US" dirty="0" err="1"/>
              <a:t>conjur</a:t>
            </a:r>
            <a:endParaRPr lang="en-US" dirty="0"/>
          </a:p>
        </p:txBody>
      </p:sp>
      <p:sp>
        <p:nvSpPr>
          <p:cNvPr id="4" name="Slide Number Placeholder 3"/>
          <p:cNvSpPr>
            <a:spLocks noGrp="1"/>
          </p:cNvSpPr>
          <p:nvPr>
            <p:ph type="sldNum" sz="quarter" idx="12"/>
          </p:nvPr>
        </p:nvSpPr>
        <p:spPr>
          <a:xfrm>
            <a:off x="10721801" y="6568496"/>
            <a:ext cx="1126587" cy="180352"/>
          </a:xfrm>
        </p:spPr>
        <p:txBody>
          <a:bodyPr/>
          <a:lstStyle/>
          <a:p>
            <a:fld id="{3DB5E446-421A-E746-A83E-D1D14D8D9CBB}" type="slidenum">
              <a:rPr lang="en-US" smtClean="0"/>
              <a:pPr/>
              <a:t>6</a:t>
            </a:fld>
            <a:endParaRPr lang="en-US" dirty="0"/>
          </a:p>
        </p:txBody>
      </p:sp>
      <p:pic>
        <p:nvPicPr>
          <p:cNvPr id="2050" name="Picture 2" descr="Image result for peanut butter and jelly sandwich images">
            <a:extLst>
              <a:ext uri="{FF2B5EF4-FFF2-40B4-BE49-F238E27FC236}">
                <a16:creationId xmlns:a16="http://schemas.microsoft.com/office/drawing/2014/main" id="{1120A6A9-2396-1A4B-A974-1859BCFC2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0441" y="1699056"/>
            <a:ext cx="5189831" cy="345988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265CB14-6ECA-9D4A-A39C-802C0B4159B4}"/>
              </a:ext>
            </a:extLst>
          </p:cNvPr>
          <p:cNvSpPr/>
          <p:nvPr/>
        </p:nvSpPr>
        <p:spPr>
          <a:xfrm>
            <a:off x="2088696" y="5758649"/>
            <a:ext cx="8014607" cy="369332"/>
          </a:xfrm>
          <a:prstGeom prst="rect">
            <a:avLst/>
          </a:prstGeom>
        </p:spPr>
        <p:txBody>
          <a:bodyPr wrap="square">
            <a:spAutoFit/>
          </a:bodyPr>
          <a:lstStyle/>
          <a:p>
            <a:r>
              <a:rPr lang="en-US" dirty="0"/>
              <a:t>Solution page: </a:t>
            </a:r>
            <a:r>
              <a:rPr lang="en-US" dirty="0">
                <a:hlinkClick r:id="rId3"/>
              </a:rPr>
              <a:t>https://cpl.thalesgroup.com/encryption/data-security-platform</a:t>
            </a:r>
            <a:endParaRPr lang="en-US" dirty="0"/>
          </a:p>
        </p:txBody>
      </p:sp>
    </p:spTree>
    <p:extLst>
      <p:ext uri="{BB962C8B-B14F-4D97-AF65-F5344CB8AC3E}">
        <p14:creationId xmlns:p14="http://schemas.microsoft.com/office/powerpoint/2010/main" val="298015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DB5E446-421A-E746-A83E-D1D14D8D9CBB}" type="slidenum">
              <a:rPr lang="en-US" smtClean="0"/>
              <a:pPr/>
              <a:t>7</a:t>
            </a:fld>
            <a:endParaRPr lang="en-US" dirty="0"/>
          </a:p>
        </p:txBody>
      </p:sp>
      <p:sp>
        <p:nvSpPr>
          <p:cNvPr id="6" name="Title 5"/>
          <p:cNvSpPr>
            <a:spLocks noGrp="1"/>
          </p:cNvSpPr>
          <p:nvPr>
            <p:ph type="title"/>
          </p:nvPr>
        </p:nvSpPr>
        <p:spPr/>
        <p:txBody>
          <a:bodyPr/>
          <a:lstStyle/>
          <a:p>
            <a:r>
              <a:rPr lang="en-US" dirty="0">
                <a:sym typeface="Arial"/>
              </a:rPr>
              <a:t>Thales/</a:t>
            </a:r>
            <a:r>
              <a:rPr lang="en-US" dirty="0" err="1">
                <a:sym typeface="Arial"/>
              </a:rPr>
              <a:t>Cyberark</a:t>
            </a:r>
            <a:r>
              <a:rPr lang="en-US" dirty="0">
                <a:sym typeface="Arial"/>
              </a:rPr>
              <a:t> integration workflow</a:t>
            </a:r>
            <a:endParaRPr lang="en-US" dirty="0"/>
          </a:p>
        </p:txBody>
      </p:sp>
      <p:pic>
        <p:nvPicPr>
          <p:cNvPr id="2" name="Picture 1">
            <a:extLst>
              <a:ext uri="{FF2B5EF4-FFF2-40B4-BE49-F238E27FC236}">
                <a16:creationId xmlns:a16="http://schemas.microsoft.com/office/drawing/2014/main" id="{9209FDD7-4785-B24A-A554-2B7C33DAC5FD}"/>
              </a:ext>
            </a:extLst>
          </p:cNvPr>
          <p:cNvPicPr>
            <a:picLocks noChangeAspect="1"/>
          </p:cNvPicPr>
          <p:nvPr/>
        </p:nvPicPr>
        <p:blipFill>
          <a:blip r:embed="rId3"/>
          <a:stretch>
            <a:fillRect/>
          </a:stretch>
        </p:blipFill>
        <p:spPr>
          <a:xfrm>
            <a:off x="7557867" y="3731040"/>
            <a:ext cx="1751887" cy="1759373"/>
          </a:xfrm>
          <a:prstGeom prst="rect">
            <a:avLst/>
          </a:prstGeom>
        </p:spPr>
      </p:pic>
      <p:grpSp>
        <p:nvGrpSpPr>
          <p:cNvPr id="8" name="Group 7">
            <a:extLst>
              <a:ext uri="{FF2B5EF4-FFF2-40B4-BE49-F238E27FC236}">
                <a16:creationId xmlns:a16="http://schemas.microsoft.com/office/drawing/2014/main" id="{105F752E-01CE-1C4C-AF0A-1756A540D8E2}"/>
              </a:ext>
            </a:extLst>
          </p:cNvPr>
          <p:cNvGrpSpPr>
            <a:grpSpLocks/>
          </p:cNvGrpSpPr>
          <p:nvPr/>
        </p:nvGrpSpPr>
        <p:grpSpPr bwMode="auto">
          <a:xfrm>
            <a:off x="4308760" y="1307139"/>
            <a:ext cx="976313" cy="1293437"/>
            <a:chOff x="2581" y="940"/>
            <a:chExt cx="561" cy="809"/>
          </a:xfrm>
        </p:grpSpPr>
        <p:pic>
          <p:nvPicPr>
            <p:cNvPr id="9" name="Picture 3" descr="11">
              <a:extLst>
                <a:ext uri="{FF2B5EF4-FFF2-40B4-BE49-F238E27FC236}">
                  <a16:creationId xmlns:a16="http://schemas.microsoft.com/office/drawing/2014/main" id="{F10AA103-5573-B547-9F24-6ED949DBBA25}"/>
                </a:ext>
              </a:extLst>
            </p:cNvPr>
            <p:cNvPicPr>
              <a:picLocks noChangeAspect="1" noChangeArrowheads="1"/>
            </p:cNvPicPr>
            <p:nvPr/>
          </p:nvPicPr>
          <p:blipFill>
            <a:blip r:embed="rId4" cstate="email"/>
            <a:srcRect/>
            <a:stretch>
              <a:fillRect/>
            </a:stretch>
          </p:blipFill>
          <p:spPr bwMode="auto">
            <a:xfrm>
              <a:off x="2581" y="940"/>
              <a:ext cx="517" cy="551"/>
            </a:xfrm>
            <a:prstGeom prst="rect">
              <a:avLst/>
            </a:prstGeom>
            <a:noFill/>
          </p:spPr>
        </p:pic>
        <p:sp>
          <p:nvSpPr>
            <p:cNvPr id="10" name="Text Box 292">
              <a:extLst>
                <a:ext uri="{FF2B5EF4-FFF2-40B4-BE49-F238E27FC236}">
                  <a16:creationId xmlns:a16="http://schemas.microsoft.com/office/drawing/2014/main" id="{E9942BB6-A387-3C48-992A-B2AA8330CD5A}"/>
                </a:ext>
              </a:extLst>
            </p:cNvPr>
            <p:cNvSpPr txBox="1">
              <a:spLocks noChangeArrowheads="1"/>
            </p:cNvSpPr>
            <p:nvPr/>
          </p:nvSpPr>
          <p:spPr bwMode="auto">
            <a:xfrm>
              <a:off x="2598" y="1479"/>
              <a:ext cx="544" cy="270"/>
            </a:xfrm>
            <a:prstGeom prst="rect">
              <a:avLst/>
            </a:prstGeom>
            <a:noFill/>
            <a:ln w="9525" algn="ctr">
              <a:noFill/>
              <a:miter lim="800000"/>
              <a:headEnd/>
              <a:tailEnd/>
            </a:ln>
          </p:spPr>
          <p:txBody>
            <a:bodyPr>
              <a:spAutoFit/>
            </a:bodyPr>
            <a:lstStyle/>
            <a:p>
              <a:pPr algn="ctr" eaLnBrk="0" fontAlgn="base" hangingPunct="0">
                <a:spcBef>
                  <a:spcPct val="0"/>
                </a:spcBef>
                <a:spcAft>
                  <a:spcPct val="0"/>
                </a:spcAft>
              </a:pPr>
              <a:r>
                <a:rPr lang="en-US" sz="1100" b="1" dirty="0">
                  <a:solidFill>
                    <a:srgbClr val="003366"/>
                  </a:solidFill>
                  <a:latin typeface="Arial" pitchFamily="34" charset="0"/>
                  <a:cs typeface="Arial" pitchFamily="34" charset="0"/>
                </a:rPr>
                <a:t>CyberArk Vault</a:t>
              </a:r>
            </a:p>
          </p:txBody>
        </p:sp>
      </p:grpSp>
      <p:grpSp>
        <p:nvGrpSpPr>
          <p:cNvPr id="11" name="Group 30">
            <a:extLst>
              <a:ext uri="{FF2B5EF4-FFF2-40B4-BE49-F238E27FC236}">
                <a16:creationId xmlns:a16="http://schemas.microsoft.com/office/drawing/2014/main" id="{0095A4E3-988C-9E41-BBB9-461012D86412}"/>
              </a:ext>
            </a:extLst>
          </p:cNvPr>
          <p:cNvGrpSpPr>
            <a:grpSpLocks/>
          </p:cNvGrpSpPr>
          <p:nvPr/>
        </p:nvGrpSpPr>
        <p:grpSpPr bwMode="auto">
          <a:xfrm>
            <a:off x="4221598" y="4176530"/>
            <a:ext cx="1155700" cy="1219209"/>
            <a:chOff x="2585" y="964"/>
            <a:chExt cx="835" cy="1078"/>
          </a:xfrm>
        </p:grpSpPr>
        <p:pic>
          <p:nvPicPr>
            <p:cNvPr id="12" name="Picture 31" descr="Untitled-3">
              <a:extLst>
                <a:ext uri="{FF2B5EF4-FFF2-40B4-BE49-F238E27FC236}">
                  <a16:creationId xmlns:a16="http://schemas.microsoft.com/office/drawing/2014/main" id="{2226B221-2E28-B149-9E9F-75B59E63DADB}"/>
                </a:ext>
              </a:extLst>
            </p:cNvPr>
            <p:cNvPicPr>
              <a:picLocks noChangeAspect="1" noChangeArrowheads="1"/>
            </p:cNvPicPr>
            <p:nvPr/>
          </p:nvPicPr>
          <p:blipFill>
            <a:blip r:embed="rId5" cstate="email"/>
            <a:srcRect/>
            <a:stretch>
              <a:fillRect/>
            </a:stretch>
          </p:blipFill>
          <p:spPr bwMode="auto">
            <a:xfrm>
              <a:off x="2641" y="964"/>
              <a:ext cx="748" cy="723"/>
            </a:xfrm>
            <a:prstGeom prst="rect">
              <a:avLst/>
            </a:prstGeom>
            <a:noFill/>
          </p:spPr>
        </p:pic>
        <p:sp>
          <p:nvSpPr>
            <p:cNvPr id="13" name="Text Box 32">
              <a:extLst>
                <a:ext uri="{FF2B5EF4-FFF2-40B4-BE49-F238E27FC236}">
                  <a16:creationId xmlns:a16="http://schemas.microsoft.com/office/drawing/2014/main" id="{39E00395-77E7-4948-BDA6-F3880FDAD305}"/>
                </a:ext>
              </a:extLst>
            </p:cNvPr>
            <p:cNvSpPr txBox="1">
              <a:spLocks noChangeArrowheads="1"/>
            </p:cNvSpPr>
            <p:nvPr/>
          </p:nvSpPr>
          <p:spPr bwMode="auto">
            <a:xfrm>
              <a:off x="2585" y="1661"/>
              <a:ext cx="835" cy="381"/>
            </a:xfrm>
            <a:prstGeom prst="rect">
              <a:avLst/>
            </a:prstGeom>
            <a:noFill/>
            <a:ln w="9525">
              <a:noFill/>
              <a:miter lim="800000"/>
              <a:headEnd/>
              <a:tailEnd/>
            </a:ln>
            <a:effectLst/>
          </p:spPr>
          <p:txBody>
            <a:bodyPr>
              <a:spAutoFit/>
            </a:bodyPr>
            <a:lstStyle/>
            <a:p>
              <a:pPr algn="ctr" eaLnBrk="0" fontAlgn="base" hangingPunct="0">
                <a:spcBef>
                  <a:spcPct val="0"/>
                </a:spcBef>
                <a:spcAft>
                  <a:spcPct val="0"/>
                </a:spcAft>
              </a:pPr>
              <a:r>
                <a:rPr lang="en-US" sz="1100" b="1" dirty="0">
                  <a:solidFill>
                    <a:srgbClr val="003366"/>
                  </a:solidFill>
                  <a:latin typeface="Arial" pitchFamily="34" charset="0"/>
                  <a:cs typeface="Arial" pitchFamily="34" charset="0"/>
                </a:rPr>
                <a:t>Central Policy Manager</a:t>
              </a:r>
            </a:p>
          </p:txBody>
        </p:sp>
      </p:grpSp>
      <p:pic>
        <p:nvPicPr>
          <p:cNvPr id="14" name="Shape 2872" descr="conjur-circle-logo-1.png">
            <a:extLst>
              <a:ext uri="{FF2B5EF4-FFF2-40B4-BE49-F238E27FC236}">
                <a16:creationId xmlns:a16="http://schemas.microsoft.com/office/drawing/2014/main" id="{3A495669-23FD-4D4C-82FB-1114AE6B245E}"/>
              </a:ext>
            </a:extLst>
          </p:cNvPr>
          <p:cNvPicPr preferRelativeResize="0"/>
          <p:nvPr/>
        </p:nvPicPr>
        <p:blipFill rotWithShape="1">
          <a:blip r:embed="rId6">
            <a:alphaModFix/>
          </a:blip>
          <a:srcRect/>
          <a:stretch/>
        </p:blipFill>
        <p:spPr>
          <a:xfrm>
            <a:off x="7939568" y="1307139"/>
            <a:ext cx="797845" cy="880943"/>
          </a:xfrm>
          <a:prstGeom prst="rect">
            <a:avLst/>
          </a:prstGeom>
          <a:noFill/>
          <a:ln>
            <a:noFill/>
          </a:ln>
        </p:spPr>
      </p:pic>
      <p:pic>
        <p:nvPicPr>
          <p:cNvPr id="16" name="Picture 26" descr="EITE_3">
            <a:extLst>
              <a:ext uri="{FF2B5EF4-FFF2-40B4-BE49-F238E27FC236}">
                <a16:creationId xmlns:a16="http://schemas.microsoft.com/office/drawing/2014/main" id="{828B397D-7A87-E543-89EF-0378595DF6EE}"/>
              </a:ext>
            </a:extLst>
          </p:cNvPr>
          <p:cNvPicPr>
            <a:picLocks noChangeAspect="1" noChangeArrowheads="1"/>
          </p:cNvPicPr>
          <p:nvPr/>
        </p:nvPicPr>
        <p:blipFill>
          <a:blip r:embed="rId7"/>
          <a:stretch>
            <a:fillRect/>
          </a:stretch>
        </p:blipFill>
        <p:spPr bwMode="auto">
          <a:xfrm>
            <a:off x="10349640" y="2691509"/>
            <a:ext cx="1842361" cy="922288"/>
          </a:xfrm>
          <a:prstGeom prst="rect">
            <a:avLst/>
          </a:prstGeom>
          <a:noFill/>
        </p:spPr>
      </p:pic>
      <p:sp>
        <p:nvSpPr>
          <p:cNvPr id="17" name="Text Box 74">
            <a:extLst>
              <a:ext uri="{FF2B5EF4-FFF2-40B4-BE49-F238E27FC236}">
                <a16:creationId xmlns:a16="http://schemas.microsoft.com/office/drawing/2014/main" id="{D118257B-B9A9-554E-A07C-C2772CB1D0FB}"/>
              </a:ext>
            </a:extLst>
          </p:cNvPr>
          <p:cNvSpPr txBox="1">
            <a:spLocks noChangeArrowheads="1"/>
          </p:cNvSpPr>
          <p:nvPr/>
        </p:nvSpPr>
        <p:spPr bwMode="auto">
          <a:xfrm>
            <a:off x="10349639" y="3566894"/>
            <a:ext cx="1637223" cy="297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473947"/>
              </a:buClr>
              <a:buChar char="•"/>
              <a:defRPr>
                <a:solidFill>
                  <a:schemeClr val="tx1"/>
                </a:solidFill>
                <a:latin typeface="U55 Univers Regular" pitchFamily="2" charset="0"/>
                <a:ea typeface="U55 Univers Regular" pitchFamily="2" charset="0"/>
                <a:cs typeface="U55 Univers Regular" pitchFamily="2" charset="0"/>
              </a:defRPr>
            </a:lvl1pPr>
            <a:lvl2pPr marL="742950" indent="-285750">
              <a:spcBef>
                <a:spcPct val="20000"/>
              </a:spcBef>
              <a:buChar char="–"/>
              <a:defRPr sz="1600">
                <a:solidFill>
                  <a:schemeClr val="bg2"/>
                </a:solidFill>
                <a:latin typeface="U55 Univers Regular" pitchFamily="2" charset="0"/>
                <a:ea typeface="U55 Univers Regular" pitchFamily="2" charset="0"/>
                <a:cs typeface="U55 Univers Regular" pitchFamily="2" charset="0"/>
              </a:defRPr>
            </a:lvl2pPr>
            <a:lvl3pPr marL="1143000" indent="-228600">
              <a:spcBef>
                <a:spcPct val="20000"/>
              </a:spcBef>
              <a:buChar char="•"/>
              <a:defRPr sz="1400">
                <a:solidFill>
                  <a:schemeClr val="bg2"/>
                </a:solidFill>
                <a:latin typeface="U55 Univers Regular" pitchFamily="2" charset="0"/>
                <a:ea typeface="U55 Univers Regular" pitchFamily="2" charset="0"/>
                <a:cs typeface="U55 Univers Regular" pitchFamily="2" charset="0"/>
              </a:defRPr>
            </a:lvl3pPr>
            <a:lvl4pPr marL="1600200" indent="-228600">
              <a:spcBef>
                <a:spcPct val="20000"/>
              </a:spcBef>
              <a:buChar char="–"/>
              <a:defRPr sz="1200" b="1">
                <a:solidFill>
                  <a:schemeClr val="bg2"/>
                </a:solidFill>
                <a:latin typeface="U55 Univers Regular" pitchFamily="2" charset="0"/>
                <a:ea typeface="U55 Univers Regular" pitchFamily="2" charset="0"/>
                <a:cs typeface="U55 Univers Regular" pitchFamily="2" charset="0"/>
              </a:defRPr>
            </a:lvl4pPr>
            <a:lvl5pPr marL="2057400" indent="-228600">
              <a:spcBef>
                <a:spcPct val="20000"/>
              </a:spcBef>
              <a:buChar char="»"/>
              <a:defRPr sz="1200">
                <a:solidFill>
                  <a:schemeClr val="bg2"/>
                </a:solidFill>
                <a:latin typeface="U55 Univers Regular" pitchFamily="2" charset="0"/>
                <a:ea typeface="U55 Univers Regular" pitchFamily="2" charset="0"/>
                <a:cs typeface="U55 Univers Regular" pitchFamily="2" charset="0"/>
              </a:defRPr>
            </a:lvl5pPr>
            <a:lvl6pPr marL="25146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6pPr>
            <a:lvl7pPr marL="29718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7pPr>
            <a:lvl8pPr marL="34290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8pPr>
            <a:lvl9pPr marL="3886200" indent="-228600" eaLnBrk="0" fontAlgn="base" hangingPunct="0">
              <a:spcBef>
                <a:spcPct val="20000"/>
              </a:spcBef>
              <a:spcAft>
                <a:spcPct val="0"/>
              </a:spcAft>
              <a:buChar char="»"/>
              <a:defRPr sz="1200">
                <a:solidFill>
                  <a:schemeClr val="bg2"/>
                </a:solidFill>
                <a:latin typeface="U55 Univers Regular" pitchFamily="2" charset="0"/>
                <a:ea typeface="U55 Univers Regular" pitchFamily="2" charset="0"/>
                <a:cs typeface="U55 Univers Regular" pitchFamily="2" charset="0"/>
              </a:defRPr>
            </a:lvl9pPr>
          </a:lstStyle>
          <a:p>
            <a:pPr algn="ctr" eaLnBrk="1" hangingPunct="1">
              <a:spcBef>
                <a:spcPct val="0"/>
              </a:spcBef>
              <a:buClrTx/>
              <a:buFontTx/>
              <a:buNone/>
            </a:pPr>
            <a:r>
              <a:rPr lang="en-US" altLang="en-US" sz="1333" dirty="0">
                <a:latin typeface="+mn-lt"/>
                <a:cs typeface="Arial" charset="0"/>
              </a:rPr>
              <a:t>Application</a:t>
            </a:r>
          </a:p>
        </p:txBody>
      </p:sp>
      <p:sp>
        <p:nvSpPr>
          <p:cNvPr id="35" name="TextBox 34">
            <a:extLst>
              <a:ext uri="{FF2B5EF4-FFF2-40B4-BE49-F238E27FC236}">
                <a16:creationId xmlns:a16="http://schemas.microsoft.com/office/drawing/2014/main" id="{E7688C3F-3328-E34F-B87C-F618977F0062}"/>
              </a:ext>
            </a:extLst>
          </p:cNvPr>
          <p:cNvSpPr txBox="1"/>
          <p:nvPr/>
        </p:nvSpPr>
        <p:spPr>
          <a:xfrm>
            <a:off x="422354" y="1080075"/>
            <a:ext cx="3481493" cy="3742803"/>
          </a:xfrm>
          <a:prstGeom prst="rect">
            <a:avLst/>
          </a:prstGeom>
          <a:noFill/>
        </p:spPr>
        <p:txBody>
          <a:bodyPr wrap="square" rtlCol="0">
            <a:noAutofit/>
          </a:bodyPr>
          <a:lstStyle/>
          <a:p>
            <a:pPr marL="457189" indent="-457189">
              <a:buAutoNum type="arabicPeriod"/>
            </a:pPr>
            <a:r>
              <a:rPr lang="en-US" sz="1867" dirty="0"/>
              <a:t>CyberArk CPM manages the </a:t>
            </a:r>
            <a:r>
              <a:rPr lang="en-US" sz="1867" dirty="0" err="1"/>
              <a:t>CipherTrust</a:t>
            </a:r>
            <a:r>
              <a:rPr lang="en-US" sz="1867" dirty="0"/>
              <a:t> password.</a:t>
            </a:r>
          </a:p>
          <a:p>
            <a:pPr marL="457189" indent="-457189">
              <a:buAutoNum type="arabicPeriod"/>
            </a:pPr>
            <a:endParaRPr lang="en-US" sz="1867" dirty="0"/>
          </a:p>
          <a:p>
            <a:pPr marL="457189" indent="-457189">
              <a:buAutoNum type="arabicPeriod"/>
            </a:pPr>
            <a:r>
              <a:rPr lang="en-US" sz="1867" dirty="0"/>
              <a:t>The password is synchronized to CyberArk </a:t>
            </a:r>
            <a:r>
              <a:rPr lang="en-US" sz="1867" dirty="0" err="1"/>
              <a:t>Conjur</a:t>
            </a:r>
            <a:r>
              <a:rPr lang="en-US" sz="1867" dirty="0"/>
              <a:t>.</a:t>
            </a:r>
          </a:p>
          <a:p>
            <a:pPr marL="457189" indent="-457189">
              <a:buAutoNum type="arabicPeriod"/>
            </a:pPr>
            <a:endParaRPr lang="en-US" sz="1867" dirty="0"/>
          </a:p>
          <a:p>
            <a:pPr marL="457189" indent="-457189">
              <a:buAutoNum type="arabicPeriod"/>
            </a:pPr>
            <a:r>
              <a:rPr lang="en-US" sz="1867" dirty="0"/>
              <a:t>The Application authenticates to </a:t>
            </a:r>
            <a:r>
              <a:rPr lang="en-US" sz="1867" dirty="0" err="1"/>
              <a:t>Conjur</a:t>
            </a:r>
            <a:r>
              <a:rPr lang="en-US" sz="1867" dirty="0"/>
              <a:t> and retrieves the </a:t>
            </a:r>
            <a:r>
              <a:rPr lang="en-US" sz="1867" dirty="0" err="1"/>
              <a:t>CipherTrust</a:t>
            </a:r>
            <a:r>
              <a:rPr lang="en-US" sz="1867" dirty="0"/>
              <a:t> password.</a:t>
            </a:r>
          </a:p>
          <a:p>
            <a:pPr marL="457189" indent="-457189">
              <a:buAutoNum type="arabicPeriod"/>
            </a:pPr>
            <a:endParaRPr lang="en-US" sz="1867" dirty="0"/>
          </a:p>
          <a:p>
            <a:pPr marL="457189" indent="-457189">
              <a:buAutoNum type="arabicPeriod"/>
            </a:pPr>
            <a:r>
              <a:rPr lang="en-US" sz="1867" dirty="0"/>
              <a:t>The Application Logs into </a:t>
            </a:r>
            <a:r>
              <a:rPr lang="en-US" sz="1867" dirty="0" err="1"/>
              <a:t>CipherTrust</a:t>
            </a:r>
            <a:r>
              <a:rPr lang="en-US" sz="1867" dirty="0"/>
              <a:t> to complete encryption/tokenization tasks.</a:t>
            </a:r>
          </a:p>
        </p:txBody>
      </p:sp>
      <p:sp>
        <p:nvSpPr>
          <p:cNvPr id="39" name="TextBox 38">
            <a:extLst>
              <a:ext uri="{FF2B5EF4-FFF2-40B4-BE49-F238E27FC236}">
                <a16:creationId xmlns:a16="http://schemas.microsoft.com/office/drawing/2014/main" id="{4D00B906-4052-3841-82EF-5A032D493FAF}"/>
              </a:ext>
            </a:extLst>
          </p:cNvPr>
          <p:cNvSpPr txBox="1"/>
          <p:nvPr/>
        </p:nvSpPr>
        <p:spPr>
          <a:xfrm>
            <a:off x="7939568" y="2188081"/>
            <a:ext cx="797845" cy="399331"/>
          </a:xfrm>
          <a:prstGeom prst="rect">
            <a:avLst/>
          </a:prstGeom>
          <a:noFill/>
        </p:spPr>
        <p:txBody>
          <a:bodyPr wrap="square" rtlCol="0">
            <a:normAutofit/>
          </a:bodyPr>
          <a:lstStyle/>
          <a:p>
            <a:r>
              <a:rPr lang="en-US" sz="1400" dirty="0" err="1"/>
              <a:t>Conjur</a:t>
            </a:r>
            <a:endParaRPr lang="en-US" sz="1400" dirty="0"/>
          </a:p>
        </p:txBody>
      </p:sp>
      <p:pic>
        <p:nvPicPr>
          <p:cNvPr id="1026" name="Picture 2" descr="Image result for encrypted data images">
            <a:extLst>
              <a:ext uri="{FF2B5EF4-FFF2-40B4-BE49-F238E27FC236}">
                <a16:creationId xmlns:a16="http://schemas.microsoft.com/office/drawing/2014/main" id="{B93450B2-0191-A941-993E-FB3BF0FC28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0303" y="4163174"/>
            <a:ext cx="1314235" cy="131423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760610CF-AFD7-EA4C-A864-F2E097C7D0BC}"/>
              </a:ext>
            </a:extLst>
          </p:cNvPr>
          <p:cNvCxnSpPr>
            <a:cxnSpLocks/>
            <a:stCxn id="12" idx="0"/>
            <a:endCxn id="10" idx="2"/>
          </p:cNvCxnSpPr>
          <p:nvPr/>
        </p:nvCxnSpPr>
        <p:spPr>
          <a:xfrm flipH="1" flipV="1">
            <a:off x="4811709" y="2600576"/>
            <a:ext cx="5040" cy="15759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C5B9F59-6B9F-8241-A221-E053AC4AA3CC}"/>
              </a:ext>
            </a:extLst>
          </p:cNvPr>
          <p:cNvCxnSpPr>
            <a:cxnSpLocks/>
            <a:stCxn id="12" idx="3"/>
            <a:endCxn id="2" idx="1"/>
          </p:cNvCxnSpPr>
          <p:nvPr/>
        </p:nvCxnSpPr>
        <p:spPr>
          <a:xfrm>
            <a:off x="5334392" y="4585384"/>
            <a:ext cx="2223475" cy="25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F80A696-0B06-C54F-8E22-34A1D30748EB}"/>
              </a:ext>
            </a:extLst>
          </p:cNvPr>
          <p:cNvSpPr>
            <a:spLocks noChangeAspect="1"/>
          </p:cNvSpPr>
          <p:nvPr/>
        </p:nvSpPr>
        <p:spPr>
          <a:xfrm>
            <a:off x="5332720" y="3996092"/>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i="0" dirty="0">
                <a:solidFill>
                  <a:schemeClr val="tx1"/>
                </a:solidFill>
                <a:ea typeface="Proxima Nova" charset="0"/>
                <a:cs typeface="Proxima Nova" charset="0"/>
              </a:rPr>
              <a:t>1</a:t>
            </a:r>
          </a:p>
        </p:txBody>
      </p:sp>
      <p:sp>
        <p:nvSpPr>
          <p:cNvPr id="32" name="Oval 31">
            <a:extLst>
              <a:ext uri="{FF2B5EF4-FFF2-40B4-BE49-F238E27FC236}">
                <a16:creationId xmlns:a16="http://schemas.microsoft.com/office/drawing/2014/main" id="{5ADE88E5-C496-F64F-9B89-C963ECFF2F2E}"/>
              </a:ext>
            </a:extLst>
          </p:cNvPr>
          <p:cNvSpPr>
            <a:spLocks noChangeAspect="1"/>
          </p:cNvSpPr>
          <p:nvPr/>
        </p:nvSpPr>
        <p:spPr>
          <a:xfrm>
            <a:off x="6440425" y="1409781"/>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dirty="0">
                <a:solidFill>
                  <a:schemeClr val="tx1"/>
                </a:solidFill>
                <a:ea typeface="Proxima Nova" charset="0"/>
                <a:cs typeface="Proxima Nova" charset="0"/>
              </a:rPr>
              <a:t>2</a:t>
            </a:r>
            <a:endParaRPr lang="en-US" sz="1400" b="1" i="0" dirty="0">
              <a:solidFill>
                <a:schemeClr val="tx1"/>
              </a:solidFill>
              <a:ea typeface="Proxima Nova" charset="0"/>
              <a:cs typeface="Proxima Nova" charset="0"/>
            </a:endParaRPr>
          </a:p>
        </p:txBody>
      </p:sp>
      <p:cxnSp>
        <p:nvCxnSpPr>
          <p:cNvPr id="33" name="Straight Arrow Connector 32">
            <a:extLst>
              <a:ext uri="{FF2B5EF4-FFF2-40B4-BE49-F238E27FC236}">
                <a16:creationId xmlns:a16="http://schemas.microsoft.com/office/drawing/2014/main" id="{C6B70ACA-2E74-154F-A084-87270BF5855F}"/>
              </a:ext>
            </a:extLst>
          </p:cNvPr>
          <p:cNvCxnSpPr>
            <a:cxnSpLocks/>
            <a:stCxn id="9" idx="3"/>
            <a:endCxn id="14" idx="1"/>
          </p:cNvCxnSpPr>
          <p:nvPr/>
        </p:nvCxnSpPr>
        <p:spPr>
          <a:xfrm>
            <a:off x="5208499" y="1747611"/>
            <a:ext cx="27310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34A95A9-2FDF-BD4D-85C1-3D0440CB9C39}"/>
              </a:ext>
            </a:extLst>
          </p:cNvPr>
          <p:cNvCxnSpPr>
            <a:cxnSpLocks/>
            <a:stCxn id="16" idx="1"/>
            <a:endCxn id="14" idx="3"/>
          </p:cNvCxnSpPr>
          <p:nvPr/>
        </p:nvCxnSpPr>
        <p:spPr>
          <a:xfrm flipH="1" flipV="1">
            <a:off x="8737413" y="1747611"/>
            <a:ext cx="1612227" cy="14050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F7F6BF97-893F-A54B-B573-AB0C9E2FEEC2}"/>
              </a:ext>
            </a:extLst>
          </p:cNvPr>
          <p:cNvSpPr>
            <a:spLocks noChangeAspect="1"/>
          </p:cNvSpPr>
          <p:nvPr/>
        </p:nvSpPr>
        <p:spPr>
          <a:xfrm>
            <a:off x="9618180" y="2149548"/>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i="0" dirty="0">
                <a:solidFill>
                  <a:schemeClr val="tx1"/>
                </a:solidFill>
                <a:ea typeface="Proxima Nova" charset="0"/>
                <a:cs typeface="Proxima Nova" charset="0"/>
              </a:rPr>
              <a:t>3</a:t>
            </a:r>
          </a:p>
        </p:txBody>
      </p:sp>
      <p:cxnSp>
        <p:nvCxnSpPr>
          <p:cNvPr id="45" name="Straight Arrow Connector 44">
            <a:extLst>
              <a:ext uri="{FF2B5EF4-FFF2-40B4-BE49-F238E27FC236}">
                <a16:creationId xmlns:a16="http://schemas.microsoft.com/office/drawing/2014/main" id="{394CC881-9299-274A-B52E-1CC77F029F72}"/>
              </a:ext>
            </a:extLst>
          </p:cNvPr>
          <p:cNvCxnSpPr>
            <a:cxnSpLocks/>
            <a:stCxn id="17" idx="1"/>
            <a:endCxn id="2" idx="3"/>
          </p:cNvCxnSpPr>
          <p:nvPr/>
        </p:nvCxnSpPr>
        <p:spPr>
          <a:xfrm flipH="1">
            <a:off x="9309754" y="3715621"/>
            <a:ext cx="1039885" cy="89510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4B79A52-E40A-C740-83E3-BD6956917793}"/>
              </a:ext>
            </a:extLst>
          </p:cNvPr>
          <p:cNvSpPr>
            <a:spLocks noChangeAspect="1"/>
          </p:cNvSpPr>
          <p:nvPr/>
        </p:nvSpPr>
        <p:spPr>
          <a:xfrm>
            <a:off x="9618179" y="3864348"/>
            <a:ext cx="235833" cy="23518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1400" b="1" dirty="0">
                <a:solidFill>
                  <a:schemeClr val="tx1"/>
                </a:solidFill>
                <a:ea typeface="Proxima Nova" charset="0"/>
                <a:cs typeface="Proxima Nova" charset="0"/>
              </a:rPr>
              <a:t>4</a:t>
            </a:r>
            <a:endParaRPr lang="en-US" sz="1400" b="1" i="0" dirty="0">
              <a:solidFill>
                <a:schemeClr val="tx1"/>
              </a:solidFill>
              <a:ea typeface="Proxima Nova" charset="0"/>
              <a:cs typeface="Proxima Nova" charset="0"/>
            </a:endParaRPr>
          </a:p>
        </p:txBody>
      </p:sp>
    </p:spTree>
    <p:extLst>
      <p:ext uri="{BB962C8B-B14F-4D97-AF65-F5344CB8AC3E}">
        <p14:creationId xmlns:p14="http://schemas.microsoft.com/office/powerpoint/2010/main" val="210005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4605" y="3023575"/>
            <a:ext cx="6654628" cy="832600"/>
          </a:xfrm>
        </p:spPr>
        <p:txBody>
          <a:bodyPr/>
          <a:lstStyle/>
          <a:p>
            <a:r>
              <a:rPr lang="en-US" sz="4800" dirty="0"/>
              <a:t>Developer Experience</a:t>
            </a:r>
          </a:p>
        </p:txBody>
      </p:sp>
    </p:spTree>
    <p:extLst>
      <p:ext uri="{BB962C8B-B14F-4D97-AF65-F5344CB8AC3E}">
        <p14:creationId xmlns:p14="http://schemas.microsoft.com/office/powerpoint/2010/main" val="3206908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9E94C9-3F4F-734E-B281-CF79CF7C3A74}"/>
              </a:ext>
            </a:extLst>
          </p:cNvPr>
          <p:cNvSpPr>
            <a:spLocks noGrp="1"/>
          </p:cNvSpPr>
          <p:nvPr>
            <p:ph type="title" idx="4294967295"/>
          </p:nvPr>
        </p:nvSpPr>
        <p:spPr>
          <a:xfrm>
            <a:off x="405274" y="3134004"/>
            <a:ext cx="3872812" cy="1218795"/>
          </a:xfrm>
          <a:prstGeom prst="rect">
            <a:avLst/>
          </a:prstGeom>
        </p:spPr>
        <p:txBody>
          <a:bodyPr/>
          <a:lstStyle/>
          <a:p>
            <a:r>
              <a:rPr lang="en-US" dirty="0" err="1"/>
              <a:t>Openshift</a:t>
            </a:r>
            <a:r>
              <a:rPr lang="en-US" dirty="0"/>
              <a:t>/</a:t>
            </a:r>
            <a:br>
              <a:rPr lang="en-US" dirty="0"/>
            </a:br>
            <a:r>
              <a:rPr lang="en-US" dirty="0"/>
              <a:t>K8s authn flow</a:t>
            </a:r>
          </a:p>
        </p:txBody>
      </p:sp>
      <p:pic>
        <p:nvPicPr>
          <p:cNvPr id="7" name="Picture 6">
            <a:extLst>
              <a:ext uri="{FF2B5EF4-FFF2-40B4-BE49-F238E27FC236}">
                <a16:creationId xmlns:a16="http://schemas.microsoft.com/office/drawing/2014/main" id="{FA05C867-F077-A541-8CD6-55E0105478B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665838" y="0"/>
            <a:ext cx="5845571" cy="6858000"/>
          </a:xfrm>
          <a:prstGeom prst="rect">
            <a:avLst/>
          </a:prstGeom>
        </p:spPr>
      </p:pic>
      <p:sp>
        <p:nvSpPr>
          <p:cNvPr id="2" name="Right Brace 1">
            <a:extLst>
              <a:ext uri="{FF2B5EF4-FFF2-40B4-BE49-F238E27FC236}">
                <a16:creationId xmlns:a16="http://schemas.microsoft.com/office/drawing/2014/main" id="{80BDD44E-452D-7E40-A670-91E7ADBBF086}"/>
              </a:ext>
            </a:extLst>
          </p:cNvPr>
          <p:cNvSpPr/>
          <p:nvPr/>
        </p:nvSpPr>
        <p:spPr>
          <a:xfrm>
            <a:off x="10511409" y="1069521"/>
            <a:ext cx="167476" cy="791936"/>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6" name="Right Brace 5">
            <a:extLst>
              <a:ext uri="{FF2B5EF4-FFF2-40B4-BE49-F238E27FC236}">
                <a16:creationId xmlns:a16="http://schemas.microsoft.com/office/drawing/2014/main" id="{70E96BA3-7323-0D42-A41F-22C79169C11C}"/>
              </a:ext>
            </a:extLst>
          </p:cNvPr>
          <p:cNvSpPr/>
          <p:nvPr/>
        </p:nvSpPr>
        <p:spPr>
          <a:xfrm>
            <a:off x="10511408" y="2356303"/>
            <a:ext cx="167477" cy="1252311"/>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8" name="Right Brace 7">
            <a:extLst>
              <a:ext uri="{FF2B5EF4-FFF2-40B4-BE49-F238E27FC236}">
                <a16:creationId xmlns:a16="http://schemas.microsoft.com/office/drawing/2014/main" id="{CCA4E66B-730E-ED41-89D4-B3338535205F}"/>
              </a:ext>
            </a:extLst>
          </p:cNvPr>
          <p:cNvSpPr/>
          <p:nvPr/>
        </p:nvSpPr>
        <p:spPr>
          <a:xfrm>
            <a:off x="10511408" y="4098470"/>
            <a:ext cx="167477" cy="1485901"/>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9" name="Right Brace 8">
            <a:extLst>
              <a:ext uri="{FF2B5EF4-FFF2-40B4-BE49-F238E27FC236}">
                <a16:creationId xmlns:a16="http://schemas.microsoft.com/office/drawing/2014/main" id="{EA7F70CD-2460-AD47-8246-8C78B9C1463D}"/>
              </a:ext>
            </a:extLst>
          </p:cNvPr>
          <p:cNvSpPr/>
          <p:nvPr/>
        </p:nvSpPr>
        <p:spPr>
          <a:xfrm>
            <a:off x="10511409" y="5962646"/>
            <a:ext cx="167476" cy="647702"/>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3" name="Rectangle 2">
            <a:extLst>
              <a:ext uri="{FF2B5EF4-FFF2-40B4-BE49-F238E27FC236}">
                <a16:creationId xmlns:a16="http://schemas.microsoft.com/office/drawing/2014/main" id="{57EC3C06-EB2D-EB4B-81FB-B1379AAB0A6E}"/>
              </a:ext>
            </a:extLst>
          </p:cNvPr>
          <p:cNvSpPr/>
          <p:nvPr/>
        </p:nvSpPr>
        <p:spPr>
          <a:xfrm>
            <a:off x="10689528" y="2828569"/>
            <a:ext cx="575799" cy="307777"/>
          </a:xfrm>
          <a:prstGeom prst="rect">
            <a:avLst/>
          </a:prstGeom>
        </p:spPr>
        <p:txBody>
          <a:bodyPr wrap="none">
            <a:spAutoFit/>
          </a:bodyPr>
          <a:lstStyle/>
          <a:p>
            <a:r>
              <a:rPr lang="en-US" sz="1400" dirty="0"/>
              <a:t>Login</a:t>
            </a:r>
          </a:p>
        </p:txBody>
      </p:sp>
      <p:sp>
        <p:nvSpPr>
          <p:cNvPr id="10" name="Rectangle 9">
            <a:extLst>
              <a:ext uri="{FF2B5EF4-FFF2-40B4-BE49-F238E27FC236}">
                <a16:creationId xmlns:a16="http://schemas.microsoft.com/office/drawing/2014/main" id="{18316C24-EC15-6B4C-BEC6-C444901F2849}"/>
              </a:ext>
            </a:extLst>
          </p:cNvPr>
          <p:cNvSpPr/>
          <p:nvPr/>
        </p:nvSpPr>
        <p:spPr>
          <a:xfrm>
            <a:off x="10678885" y="4687531"/>
            <a:ext cx="1274708" cy="307777"/>
          </a:xfrm>
          <a:prstGeom prst="rect">
            <a:avLst/>
          </a:prstGeom>
        </p:spPr>
        <p:txBody>
          <a:bodyPr wrap="none">
            <a:spAutoFit/>
          </a:bodyPr>
          <a:lstStyle/>
          <a:p>
            <a:r>
              <a:rPr lang="en-US" sz="1400" dirty="0"/>
              <a:t>Authentication</a:t>
            </a:r>
          </a:p>
        </p:txBody>
      </p:sp>
      <p:sp>
        <p:nvSpPr>
          <p:cNvPr id="11" name="Rectangle 10">
            <a:extLst>
              <a:ext uri="{FF2B5EF4-FFF2-40B4-BE49-F238E27FC236}">
                <a16:creationId xmlns:a16="http://schemas.microsoft.com/office/drawing/2014/main" id="{DAA0E384-CEF1-FF4C-BCFD-28C10B0913F7}"/>
              </a:ext>
            </a:extLst>
          </p:cNvPr>
          <p:cNvSpPr/>
          <p:nvPr/>
        </p:nvSpPr>
        <p:spPr>
          <a:xfrm>
            <a:off x="10689527" y="6132608"/>
            <a:ext cx="1362296" cy="307777"/>
          </a:xfrm>
          <a:prstGeom prst="rect">
            <a:avLst/>
          </a:prstGeom>
        </p:spPr>
        <p:txBody>
          <a:bodyPr wrap="none">
            <a:spAutoFit/>
          </a:bodyPr>
          <a:lstStyle/>
          <a:p>
            <a:r>
              <a:rPr lang="en-US" sz="1400" dirty="0"/>
              <a:t>Secrets retrieval</a:t>
            </a:r>
          </a:p>
        </p:txBody>
      </p:sp>
      <p:sp>
        <p:nvSpPr>
          <p:cNvPr id="4" name="Rectangle 3">
            <a:extLst>
              <a:ext uri="{FF2B5EF4-FFF2-40B4-BE49-F238E27FC236}">
                <a16:creationId xmlns:a16="http://schemas.microsoft.com/office/drawing/2014/main" id="{C7B6949F-7635-0849-AE28-E9C8C1A13BA1}"/>
              </a:ext>
            </a:extLst>
          </p:cNvPr>
          <p:cNvSpPr/>
          <p:nvPr/>
        </p:nvSpPr>
        <p:spPr>
          <a:xfrm>
            <a:off x="4735286" y="73479"/>
            <a:ext cx="1518557" cy="800100"/>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000" dirty="0">
                <a:solidFill>
                  <a:schemeClr val="tx1"/>
                </a:solidFill>
              </a:rPr>
              <a:t>CyberArk </a:t>
            </a:r>
            <a:r>
              <a:rPr lang="en-US" sz="1000" dirty="0" err="1">
                <a:solidFill>
                  <a:schemeClr val="tx1"/>
                </a:solidFill>
              </a:rPr>
              <a:t>Conjur</a:t>
            </a:r>
            <a:r>
              <a:rPr lang="en-US" sz="1000" dirty="0">
                <a:solidFill>
                  <a:schemeClr val="tx1"/>
                </a:solidFill>
              </a:rPr>
              <a:t> Service</a:t>
            </a:r>
          </a:p>
        </p:txBody>
      </p:sp>
      <p:pic>
        <p:nvPicPr>
          <p:cNvPr id="12" name="Picture 11">
            <a:extLst>
              <a:ext uri="{FF2B5EF4-FFF2-40B4-BE49-F238E27FC236}">
                <a16:creationId xmlns:a16="http://schemas.microsoft.com/office/drawing/2014/main" id="{7F5C9D36-02E8-9348-92CB-2A569F9E7B71}"/>
              </a:ext>
            </a:extLst>
          </p:cNvPr>
          <p:cNvPicPr>
            <a:picLocks noChangeAspect="1"/>
          </p:cNvPicPr>
          <p:nvPr/>
        </p:nvPicPr>
        <p:blipFill>
          <a:blip r:embed="rId3"/>
          <a:stretch>
            <a:fillRect/>
          </a:stretch>
        </p:blipFill>
        <p:spPr>
          <a:xfrm>
            <a:off x="5259358" y="252216"/>
            <a:ext cx="470411" cy="537613"/>
          </a:xfrm>
          <a:prstGeom prst="rect">
            <a:avLst/>
          </a:prstGeom>
        </p:spPr>
      </p:pic>
      <p:sp>
        <p:nvSpPr>
          <p:cNvPr id="13" name="Rectangle 12">
            <a:extLst>
              <a:ext uri="{FF2B5EF4-FFF2-40B4-BE49-F238E27FC236}">
                <a16:creationId xmlns:a16="http://schemas.microsoft.com/office/drawing/2014/main" id="{30735433-C86B-AC43-B313-766412D01FDE}"/>
              </a:ext>
            </a:extLst>
          </p:cNvPr>
          <p:cNvSpPr/>
          <p:nvPr/>
        </p:nvSpPr>
        <p:spPr>
          <a:xfrm>
            <a:off x="7394122" y="252216"/>
            <a:ext cx="868136" cy="5642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authentication client container</a:t>
            </a:r>
          </a:p>
        </p:txBody>
      </p:sp>
      <p:sp>
        <p:nvSpPr>
          <p:cNvPr id="14" name="Rectangle 13">
            <a:extLst>
              <a:ext uri="{FF2B5EF4-FFF2-40B4-BE49-F238E27FC236}">
                <a16:creationId xmlns:a16="http://schemas.microsoft.com/office/drawing/2014/main" id="{8A5813E0-3C34-8C4E-AA26-CDE199C82E9C}"/>
              </a:ext>
            </a:extLst>
          </p:cNvPr>
          <p:cNvSpPr/>
          <p:nvPr/>
        </p:nvSpPr>
        <p:spPr>
          <a:xfrm>
            <a:off x="8567683" y="309366"/>
            <a:ext cx="649796" cy="422311"/>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Shared memory volume</a:t>
            </a:r>
          </a:p>
        </p:txBody>
      </p:sp>
      <p:sp>
        <p:nvSpPr>
          <p:cNvPr id="15" name="Rectangle 14">
            <a:extLst>
              <a:ext uri="{FF2B5EF4-FFF2-40B4-BE49-F238E27FC236}">
                <a16:creationId xmlns:a16="http://schemas.microsoft.com/office/drawing/2014/main" id="{46F8E252-D727-3947-99AD-FA542B53A7B7}"/>
              </a:ext>
            </a:extLst>
          </p:cNvPr>
          <p:cNvSpPr/>
          <p:nvPr/>
        </p:nvSpPr>
        <p:spPr>
          <a:xfrm>
            <a:off x="9505732" y="252216"/>
            <a:ext cx="868136" cy="564213"/>
          </a:xfrm>
          <a:prstGeom prst="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chemeClr val="tx1"/>
                </a:solidFill>
              </a:rPr>
              <a:t>application container</a:t>
            </a:r>
          </a:p>
        </p:txBody>
      </p:sp>
      <p:sp>
        <p:nvSpPr>
          <p:cNvPr id="16" name="Rectangle 15">
            <a:extLst>
              <a:ext uri="{FF2B5EF4-FFF2-40B4-BE49-F238E27FC236}">
                <a16:creationId xmlns:a16="http://schemas.microsoft.com/office/drawing/2014/main" id="{6420EECC-BADB-E545-8D34-ABB51CF1B785}"/>
              </a:ext>
            </a:extLst>
          </p:cNvPr>
          <p:cNvSpPr/>
          <p:nvPr/>
        </p:nvSpPr>
        <p:spPr>
          <a:xfrm>
            <a:off x="10618796" y="41728"/>
            <a:ext cx="1518557" cy="8001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000" dirty="0">
              <a:solidFill>
                <a:schemeClr val="tx1"/>
              </a:solidFill>
            </a:endParaRPr>
          </a:p>
        </p:txBody>
      </p:sp>
      <p:sp>
        <p:nvSpPr>
          <p:cNvPr id="17" name="Rectangle 16">
            <a:extLst>
              <a:ext uri="{FF2B5EF4-FFF2-40B4-BE49-F238E27FC236}">
                <a16:creationId xmlns:a16="http://schemas.microsoft.com/office/drawing/2014/main" id="{171D063A-AC7F-8042-BEC5-3FC2CF49CD3B}"/>
              </a:ext>
            </a:extLst>
          </p:cNvPr>
          <p:cNvSpPr/>
          <p:nvPr/>
        </p:nvSpPr>
        <p:spPr>
          <a:xfrm>
            <a:off x="10689527" y="1184024"/>
            <a:ext cx="1082925" cy="523220"/>
          </a:xfrm>
          <a:prstGeom prst="rect">
            <a:avLst/>
          </a:prstGeom>
        </p:spPr>
        <p:txBody>
          <a:bodyPr wrap="none">
            <a:spAutoFit/>
          </a:bodyPr>
          <a:lstStyle/>
          <a:p>
            <a:pPr algn="ctr"/>
            <a:r>
              <a:rPr lang="en-US" sz="1400" dirty="0"/>
              <a:t>Deployment</a:t>
            </a:r>
          </a:p>
          <a:p>
            <a:pPr algn="ctr"/>
            <a:r>
              <a:rPr lang="en-US" sz="1400" dirty="0"/>
              <a:t>manifest</a:t>
            </a:r>
          </a:p>
        </p:txBody>
      </p:sp>
    </p:spTree>
    <p:extLst>
      <p:ext uri="{BB962C8B-B14F-4D97-AF65-F5344CB8AC3E}">
        <p14:creationId xmlns:p14="http://schemas.microsoft.com/office/powerpoint/2010/main" val="2218015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3">
      <a:dk1>
        <a:srgbClr val="2E3844"/>
      </a:dk1>
      <a:lt1>
        <a:srgbClr val="FFFFFF"/>
      </a:lt1>
      <a:dk2>
        <a:srgbClr val="003059"/>
      </a:dk2>
      <a:lt2>
        <a:srgbClr val="ECF3F3"/>
      </a:lt2>
      <a:accent1>
        <a:srgbClr val="01599F"/>
      </a:accent1>
      <a:accent2>
        <a:srgbClr val="95B6DA"/>
      </a:accent2>
      <a:accent3>
        <a:srgbClr val="31D0FD"/>
      </a:accent3>
      <a:accent4>
        <a:srgbClr val="0371FF"/>
      </a:accent4>
      <a:accent5>
        <a:srgbClr val="23D9B8"/>
      </a:accent5>
      <a:accent6>
        <a:srgbClr val="6340DA"/>
      </a:accent6>
      <a:hlink>
        <a:srgbClr val="04FDFF"/>
      </a:hlink>
      <a:folHlink>
        <a:srgbClr val="6E889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yberArk_CorporateTemplate_051721" id="{A8049EF4-EC60-064A-8C6C-57310ED431F0}" vid="{83311F11-B400-384E-B9E7-13F8187407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A8F275D4935BA46BE2D837699AEA325" ma:contentTypeVersion="14" ma:contentTypeDescription="Create a new document." ma:contentTypeScope="" ma:versionID="039c736acf4e366e519d25de41187394">
  <xsd:schema xmlns:xsd="http://www.w3.org/2001/XMLSchema" xmlns:xs="http://www.w3.org/2001/XMLSchema" xmlns:p="http://schemas.microsoft.com/office/2006/metadata/properties" xmlns:ns2="c359604d-df83-45e0-94b6-6bc0047f75e4" xmlns:ns3="2ea1685b-08b3-4d7b-a335-b378f7c9a873" targetNamespace="http://schemas.microsoft.com/office/2006/metadata/properties" ma:root="true" ma:fieldsID="b5bdedc4e8f1f6d346aec7c04118ddcc" ns2:_="" ns3:_="">
    <xsd:import namespace="c359604d-df83-45e0-94b6-6bc0047f75e4"/>
    <xsd:import namespace="2ea1685b-08b3-4d7b-a335-b378f7c9a87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FolderName" minOccurs="0"/>
                <xsd:element ref="ns2:MediaServiceAutoKeyPoints" minOccurs="0"/>
                <xsd:element ref="ns2:MediaServiceKeyPoints"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359604d-df83-45e0-94b6-6bc0047f75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FolderName" ma:index="16" nillable="true" ma:displayName="Folder Name" ma:format="Dropdown" ma:internalName="FolderName">
      <xsd:simpleType>
        <xsd:restriction base="dms:Text">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ea1685b-08b3-4d7b-a335-b378f7c9a873"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FolderName xmlns="c359604d-df83-45e0-94b6-6bc0047f75e4" xsi:nil="true"/>
  </documentManagement>
</p:properties>
</file>

<file path=customXml/itemProps1.xml><?xml version="1.0" encoding="utf-8"?>
<ds:datastoreItem xmlns:ds="http://schemas.openxmlformats.org/officeDocument/2006/customXml" ds:itemID="{B0D4FAA9-1E44-4D61-96C9-5D198297AE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359604d-df83-45e0-94b6-6bc0047f75e4"/>
    <ds:schemaRef ds:uri="2ea1685b-08b3-4d7b-a335-b378f7c9a8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F2E026A-A33B-42EC-8B75-C574BED8D32D}">
  <ds:schemaRefs>
    <ds:schemaRef ds:uri="http://schemas.microsoft.com/sharepoint/v3/contenttype/forms"/>
  </ds:schemaRefs>
</ds:datastoreItem>
</file>

<file path=customXml/itemProps3.xml><?xml version="1.0" encoding="utf-8"?>
<ds:datastoreItem xmlns:ds="http://schemas.openxmlformats.org/officeDocument/2006/customXml" ds:itemID="{B2CF31E7-D442-4961-845E-9629DAD288FE}">
  <ds:schemaRefs>
    <ds:schemaRef ds:uri="http://schemas.openxmlformats.org/package/2006/metadata/core-properties"/>
    <ds:schemaRef ds:uri="2ea1685b-08b3-4d7b-a335-b378f7c9a873"/>
    <ds:schemaRef ds:uri="http://purl.org/dc/elements/1.1/"/>
    <ds:schemaRef ds:uri="http://purl.org/dc/dcmitype/"/>
    <ds:schemaRef ds:uri="http://www.w3.org/XML/1998/namespace"/>
    <ds:schemaRef ds:uri="http://schemas.microsoft.com/office/2006/documentManagement/types"/>
    <ds:schemaRef ds:uri="http://schemas.microsoft.com/office/infopath/2007/PartnerControls"/>
    <ds:schemaRef ds:uri="http://purl.org/dc/terms/"/>
    <ds:schemaRef ds:uri="http://schemas.microsoft.com/office/2006/metadata/properties"/>
    <ds:schemaRef ds:uri="c359604d-df83-45e0-94b6-6bc0047f75e4"/>
  </ds:schemaRefs>
</ds:datastoreItem>
</file>

<file path=docProps/app.xml><?xml version="1.0" encoding="utf-8"?>
<Properties xmlns="http://schemas.openxmlformats.org/officeDocument/2006/extended-properties" xmlns:vt="http://schemas.openxmlformats.org/officeDocument/2006/docPropsVTypes">
  <Template/>
  <TotalTime>149189</TotalTime>
  <Words>2988</Words>
  <Application>Microsoft Macintosh PowerPoint</Application>
  <PresentationFormat>Widescreen</PresentationFormat>
  <Paragraphs>566</Paragraphs>
  <Slides>40</Slides>
  <Notes>28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Arial</vt:lpstr>
      <vt:lpstr>Calibri</vt:lpstr>
      <vt:lpstr>Century Gothic</vt:lpstr>
      <vt:lpstr>Courier</vt:lpstr>
      <vt:lpstr>Merriweather Sans</vt:lpstr>
      <vt:lpstr>Open Sans</vt:lpstr>
      <vt:lpstr>Open Sans Light</vt:lpstr>
      <vt:lpstr>Open Sans Semibold</vt:lpstr>
      <vt:lpstr>Roboto Lt</vt:lpstr>
      <vt:lpstr>Roboto Th</vt:lpstr>
      <vt:lpstr>System Font Regular</vt:lpstr>
      <vt:lpstr>Wingdings</vt:lpstr>
      <vt:lpstr>Office Theme</vt:lpstr>
      <vt:lpstr>Demo Setup</vt:lpstr>
      <vt:lpstr>Secrets Access Workflow</vt:lpstr>
      <vt:lpstr>Conjur K8s Demo Architecture</vt:lpstr>
      <vt:lpstr>Dynamic Access Provider (Conjur) OCP4 Lab Architecture</vt:lpstr>
      <vt:lpstr>Encryption-as-a-Service</vt:lpstr>
      <vt:lpstr>Thales Cipher Trust &amp; Cyberark conjur</vt:lpstr>
      <vt:lpstr>Thales/Cyberark integration workflow</vt:lpstr>
      <vt:lpstr>Developer Experience</vt:lpstr>
      <vt:lpstr>Openshift/ K8s authn flow</vt:lpstr>
      <vt:lpstr>Useful Concepts</vt:lpstr>
      <vt:lpstr>DevSecOps Integrated</vt:lpstr>
      <vt:lpstr>Conjur OpenAPI Spec</vt:lpstr>
      <vt:lpstr>Secretless</vt:lpstr>
      <vt:lpstr>The Secrets Lifecycle Today</vt:lpstr>
      <vt:lpstr>“Secretless” concept: Apps can’t leak secrets </vt:lpstr>
      <vt:lpstr>“Secretless” Security Management Centralized Governance &amp; Workflows </vt:lpstr>
      <vt:lpstr>Policy Reference Model</vt:lpstr>
      <vt:lpstr>Policy Reference Model</vt:lpstr>
      <vt:lpstr>Identity definition &amp; permissions grants by app teams</vt:lpstr>
      <vt:lpstr>Elastic Scale Out Performance</vt:lpstr>
      <vt:lpstr>Production ocp deployment - performance</vt:lpstr>
      <vt:lpstr>Production OCP deployment – resource consumption </vt:lpstr>
      <vt:lpstr>Next Steps…</vt:lpstr>
      <vt:lpstr>Azure Authentication Details</vt:lpstr>
      <vt:lpstr>Authn-Azure: Identity validated by Azure</vt:lpstr>
      <vt:lpstr>Authn-k8s: Identity validated by K8s</vt:lpstr>
      <vt:lpstr>Azure Identity Option 1:</vt:lpstr>
      <vt:lpstr>Azure Identity Option 2:</vt:lpstr>
      <vt:lpstr>Azure Identity Option 3:</vt:lpstr>
      <vt:lpstr>Policy Detail: Configure Azure authenticator ID named “prod”</vt:lpstr>
      <vt:lpstr>Policy Detail: Identity Definitions</vt:lpstr>
      <vt:lpstr>Policy Detail: Resource definition &amp; access grant</vt:lpstr>
      <vt:lpstr>Crypto Details</vt:lpstr>
      <vt:lpstr>Pivotal Cloud Foundry</vt:lpstr>
      <vt:lpstr>Pivotal Cloud Foundry</vt:lpstr>
      <vt:lpstr>Key Benefits</vt:lpstr>
      <vt:lpstr>Components</vt:lpstr>
      <vt:lpstr>Service is installed and configured via the Ops Manager</vt:lpstr>
      <vt:lpstr>Developer Workflow</vt:lpstr>
      <vt:lpstr>Under The Hood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Jody Hunt</cp:lastModifiedBy>
  <cp:revision>104</cp:revision>
  <cp:lastPrinted>2022-04-11T16:25:05Z</cp:lastPrinted>
  <dcterms:created xsi:type="dcterms:W3CDTF">2021-05-16T19:49:28Z</dcterms:created>
  <dcterms:modified xsi:type="dcterms:W3CDTF">2022-06-23T16:21:24Z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0x0101009A8F275D4935BA46BE2D837699AEA325</vt:lpwstr>
  </property>
</Properties>
</file>